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8" r:id="rId3"/>
    <p:sldId id="260" r:id="rId4"/>
    <p:sldId id="261" r:id="rId5"/>
    <p:sldId id="262" r:id="rId6"/>
    <p:sldId id="271" r:id="rId7"/>
    <p:sldId id="288" r:id="rId8"/>
    <p:sldId id="289" r:id="rId9"/>
    <p:sldId id="291" r:id="rId10"/>
    <p:sldId id="290" r:id="rId11"/>
    <p:sldId id="292" r:id="rId12"/>
    <p:sldId id="263" r:id="rId13"/>
    <p:sldId id="265" r:id="rId14"/>
    <p:sldId id="267" r:id="rId15"/>
    <p:sldId id="274" r:id="rId16"/>
    <p:sldId id="293" r:id="rId17"/>
    <p:sldId id="294" r:id="rId18"/>
    <p:sldId id="275" r:id="rId19"/>
    <p:sldId id="296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72" r:id="rId33"/>
    <p:sldId id="270" r:id="rId34"/>
    <p:sldId id="266" r:id="rId35"/>
    <p:sldId id="273" r:id="rId36"/>
    <p:sldId id="256" r:id="rId37"/>
    <p:sldId id="258" r:id="rId38"/>
    <p:sldId id="257" r:id="rId39"/>
    <p:sldId id="295" r:id="rId40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9900"/>
    <a:srgbClr val="008000"/>
    <a:srgbClr val="000036"/>
    <a:srgbClr val="0066FF"/>
    <a:srgbClr val="006600"/>
    <a:srgbClr val="E5362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13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D9B0F1-F4CB-4BDC-A280-A52953696BD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971FF-CCD4-4F09-B575-2BC5073E0844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A0C5D-03EE-4587-9A6B-8E3CCA1DCCD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CCBC18-E851-401C-87D4-3A8734CDC2F8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53315-65B4-459E-8B07-C1B8D1755F37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876A4F-A85A-4CB5-84F8-3975F57BDF4C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06B95B-C469-4FC5-9C73-8D48E934781A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50BEF-550A-4922-8756-584158BE3DC6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7E7F5-9399-4E3A-9A1A-DEA9A3D7EAC2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69D8E-4EFB-4D98-8990-1BE47637D82E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D910D-C12B-4DDC-8BA3-006B9437D9F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D92BD-55DA-43FD-907B-A1E775DA0B8B}" type="slidenum">
              <a:rPr lang="es-ES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file:///C:\Disco%20D%20PC250\Celdas%20e%20Hidr&#243;geno%20-%20Programa%20IIE\WEB\videos\Celda%20horizontal%20Ensamble%20Foc%20y%20Gas%20-%20GRANDE.avi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EEEC29C-306A-42E9-83BF-66F1CBC031C2}" type="slidenum">
              <a:rPr lang="es-ES"/>
              <a:pPr/>
              <a:t>‹Nº›</a:t>
            </a:fld>
            <a:endParaRPr lang="es-ES"/>
          </a:p>
        </p:txBody>
      </p:sp>
      <p:pic>
        <p:nvPicPr>
          <p:cNvPr id="1031" name="Picture 7" descr="superiorsp"/>
          <p:cNvPicPr>
            <a:picLocks noChangeAspect="1" noChangeArrowheads="1"/>
          </p:cNvPicPr>
          <p:nvPr userDrawn="1"/>
        </p:nvPicPr>
        <p:blipFill>
          <a:blip r:embed="rId15" cstate="print"/>
          <a:srcRect b="36974"/>
          <a:stretch>
            <a:fillRect/>
          </a:stretch>
        </p:blipFill>
        <p:spPr bwMode="auto">
          <a:xfrm>
            <a:off x="0" y="0"/>
            <a:ext cx="91440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Celda horizontal Ensamble Foc y Gas - GRANDE.avi">
            <a:hlinkClick r:id="" action="ppaction://media"/>
          </p:cNvPr>
          <p:cNvPicPr>
            <a:picLocks noRot="1" noChangeAspect="1" noChangeArrowheads="1"/>
          </p:cNvPicPr>
          <p:nvPr userDrawn="1">
            <a:videoFile r:link="rId14"/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05800" y="6107113"/>
            <a:ext cx="685800" cy="600075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7004050" y="6221413"/>
            <a:ext cx="13271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s-MX" sz="1000" b="1" i="1">
                <a:latin typeface="Arial Narrow" pitchFamily="34" charset="0"/>
              </a:rPr>
              <a:t>Grupo de</a:t>
            </a:r>
          </a:p>
          <a:p>
            <a:pPr algn="r"/>
            <a:r>
              <a:rPr lang="es-MX" sz="1000" b="1" i="1">
                <a:latin typeface="Arial Narrow" pitchFamily="34" charset="0"/>
              </a:rPr>
              <a:t>Hidrógeno y </a:t>
            </a:r>
          </a:p>
          <a:p>
            <a:pPr algn="r"/>
            <a:r>
              <a:rPr lang="es-MX" sz="1000" b="1" i="1">
                <a:latin typeface="Arial Narrow" pitchFamily="34" charset="0"/>
              </a:rPr>
              <a:t>Celdas de Combustible</a:t>
            </a:r>
            <a:endParaRPr lang="es-ES_tradnl" sz="1000" b="1" i="1"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2"/>
                </p:tgtEl>
              </p:cMediaNode>
            </p:video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isco%20D%20PC250\Celdas%20e%20Hidr&#243;geno%20-%20Programa%20IIE\WEB\videos\Celda%20horizontal%20Ensamble%20Foc%20y%20Gas%20-%20GRANDE.avi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971550" y="1052736"/>
            <a:ext cx="7326313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b="1" dirty="0" err="1" smtClean="0">
                <a:latin typeface="Arial Narrow" pitchFamily="34" charset="0"/>
              </a:rPr>
              <a:t>Celdas</a:t>
            </a:r>
            <a:r>
              <a:rPr lang="en-US" sz="4400" b="1" dirty="0" smtClean="0">
                <a:latin typeface="Arial Narrow" pitchFamily="34" charset="0"/>
              </a:rPr>
              <a:t> de Combustible en el </a:t>
            </a:r>
            <a:r>
              <a:rPr lang="en-US" sz="4400" b="1" dirty="0" err="1" smtClean="0">
                <a:latin typeface="Arial Narrow" pitchFamily="34" charset="0"/>
              </a:rPr>
              <a:t>Transporte</a:t>
            </a:r>
            <a:endParaRPr lang="en-US" sz="4400" b="1" dirty="0">
              <a:latin typeface="Arial Narrow" pitchFamily="34" charset="0"/>
            </a:endParaRPr>
          </a:p>
        </p:txBody>
      </p:sp>
      <p:pic>
        <p:nvPicPr>
          <p:cNvPr id="15363" name="Celda horizontal Ensamble Foc y Gas - GRAND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3525838"/>
            <a:ext cx="914400" cy="800100"/>
          </a:xfrm>
          <a:prstGeom prst="rect">
            <a:avLst/>
          </a:prstGeom>
          <a:noFill/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331913" y="5445224"/>
            <a:ext cx="6135687" cy="7920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/>
            <a:r>
              <a:rPr lang="es-ES" sz="1600" b="1" i="1" dirty="0" smtClean="0">
                <a:solidFill>
                  <a:srgbClr val="00279F"/>
                </a:solidFill>
              </a:rPr>
              <a:t>Congreso Sociedad Mexicana del Hidrógeno</a:t>
            </a:r>
            <a:r>
              <a:rPr lang="es-ES" sz="1600" i="1" dirty="0">
                <a:solidFill>
                  <a:srgbClr val="00279F"/>
                </a:solidFill>
              </a:rPr>
              <a:t/>
            </a:r>
            <a:br>
              <a:rPr lang="es-ES" sz="1600" i="1" dirty="0">
                <a:solidFill>
                  <a:srgbClr val="00279F"/>
                </a:solidFill>
              </a:rPr>
            </a:br>
            <a:endParaRPr lang="es-ES" sz="1600" i="1" dirty="0" smtClean="0">
              <a:solidFill>
                <a:srgbClr val="00279F"/>
              </a:solidFill>
            </a:endParaRPr>
          </a:p>
          <a:p>
            <a:pPr algn="ctr"/>
            <a:r>
              <a:rPr lang="es-ES" sz="1600" i="1" dirty="0" smtClean="0">
                <a:solidFill>
                  <a:srgbClr val="00279F"/>
                </a:solidFill>
              </a:rPr>
              <a:t>Septiembre 27, 2010. Toluca Edo. México</a:t>
            </a:r>
            <a:r>
              <a:rPr lang="es-ES" sz="1600" i="1" dirty="0">
                <a:solidFill>
                  <a:srgbClr val="00279F"/>
                </a:solidFill>
              </a:rPr>
              <a:t/>
            </a:r>
            <a:br>
              <a:rPr lang="es-ES" sz="1600" i="1" dirty="0">
                <a:solidFill>
                  <a:srgbClr val="00279F"/>
                </a:solidFill>
              </a:rPr>
            </a:br>
            <a:r>
              <a:rPr lang="es-ES_tradnl" sz="1200" i="1" dirty="0">
                <a:solidFill>
                  <a:srgbClr val="00279F"/>
                </a:solidFill>
              </a:rPr>
              <a:t/>
            </a:r>
            <a:br>
              <a:rPr lang="es-ES_tradnl" sz="1200" i="1" dirty="0">
                <a:solidFill>
                  <a:srgbClr val="00279F"/>
                </a:solidFill>
              </a:rPr>
            </a:br>
            <a:endParaRPr lang="es-ES_tradnl" sz="1200" i="1" dirty="0">
              <a:solidFill>
                <a:srgbClr val="00279F"/>
              </a:solidFill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971925" y="4303713"/>
            <a:ext cx="13525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400" b="1" i="1">
                <a:latin typeface="Arial Narrow" pitchFamily="34" charset="0"/>
              </a:rPr>
              <a:t>Hydrogen and </a:t>
            </a:r>
          </a:p>
          <a:p>
            <a:pPr algn="ctr"/>
            <a:r>
              <a:rPr lang="es-MX" sz="1400" b="1" i="1">
                <a:latin typeface="Arial Narrow" pitchFamily="34" charset="0"/>
              </a:rPr>
              <a:t>Fuel Cells Group</a:t>
            </a:r>
            <a:endParaRPr lang="es-ES_tradnl" sz="1400" b="1" i="1">
              <a:latin typeface="Arial Narrow" pitchFamily="34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241675" y="2763838"/>
            <a:ext cx="2813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>
                <a:latin typeface="Arial Narrow" pitchFamily="34" charset="0"/>
              </a:rPr>
              <a:t>Ulises Cano-Castillo (D.Phil)</a:t>
            </a: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7010400" y="6019800"/>
            <a:ext cx="2133600" cy="838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3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6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95973-0F25-4440-8655-E35CCFAA7CEF}" type="slidenum">
              <a:rPr lang="es-ES"/>
              <a:pPr/>
              <a:t>10</a:t>
            </a:fld>
            <a:endParaRPr lang="es-ES"/>
          </a:p>
        </p:txBody>
      </p:sp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869" y="782110"/>
            <a:ext cx="8076579" cy="599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1619250" y="5373688"/>
            <a:ext cx="196373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600" b="1">
                <a:solidFill>
                  <a:srgbClr val="CC3300"/>
                </a:solidFill>
              </a:rPr>
              <a:t>Potencia = 1,400W</a:t>
            </a:r>
          </a:p>
          <a:p>
            <a:pPr algn="ctr"/>
            <a:r>
              <a:rPr lang="es-MX" sz="1600" b="1">
                <a:solidFill>
                  <a:srgbClr val="CC3300"/>
                </a:solidFill>
              </a:rPr>
              <a:t>c/70 celdas IIE</a:t>
            </a:r>
          </a:p>
        </p:txBody>
      </p:sp>
      <p:sp>
        <p:nvSpPr>
          <p:cNvPr id="115720" name="Line 8"/>
          <p:cNvSpPr>
            <a:spLocks noChangeShapeType="1"/>
          </p:cNvSpPr>
          <p:nvPr/>
        </p:nvSpPr>
        <p:spPr bwMode="auto">
          <a:xfrm>
            <a:off x="4423122" y="2276872"/>
            <a:ext cx="3173214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 noChangeArrowheads="1"/>
          </p:cNvPicPr>
          <p:nvPr/>
        </p:nvPicPr>
        <p:blipFill>
          <a:blip r:embed="rId2" cstate="print"/>
          <a:srcRect l="24867" t="26212" r="25044" b="26872"/>
          <a:stretch>
            <a:fillRect/>
          </a:stretch>
        </p:blipFill>
        <p:spPr bwMode="auto">
          <a:xfrm>
            <a:off x="57150" y="19050"/>
            <a:ext cx="9140371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Power Plant Build up"/>
          <p:cNvPicPr>
            <a:picLocks noChangeAspect="1" noChangeArrowheads="1"/>
          </p:cNvPicPr>
          <p:nvPr/>
        </p:nvPicPr>
        <p:blipFill>
          <a:blip r:embed="rId2" cstate="print"/>
          <a:srcRect l="1968" t="15749" r="17717" b="2100"/>
          <a:stretch>
            <a:fillRect/>
          </a:stretch>
        </p:blipFill>
        <p:spPr bwMode="auto">
          <a:xfrm>
            <a:off x="1114425" y="1844675"/>
            <a:ext cx="6337300" cy="486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085850" y="1485900"/>
            <a:ext cx="687705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s-ES_tradnl" sz="2400"/>
              <a:t>The real fuel cell–based power plant consists of:</a:t>
            </a:r>
            <a:endParaRPr lang="es-ES_tradnl" sz="1400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981075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/>
              <a:t>4. Fuel Cells in transportation (</a:t>
            </a:r>
            <a:r>
              <a:rPr lang="en-US" sz="2400"/>
              <a:t>Systems, Projects, Fueling)</a:t>
            </a:r>
            <a:endParaRPr lang="es-ES" sz="2400"/>
          </a:p>
        </p:txBody>
      </p:sp>
      <p:sp>
        <p:nvSpPr>
          <p:cNvPr id="9223" name="AutoShape 7"/>
          <p:cNvSpPr>
            <a:spLocks noChangeArrowheads="1"/>
          </p:cNvSpPr>
          <p:nvPr/>
        </p:nvSpPr>
        <p:spPr bwMode="auto">
          <a:xfrm>
            <a:off x="5851525" y="2551113"/>
            <a:ext cx="936625" cy="3529012"/>
          </a:xfrm>
          <a:prstGeom prst="downArrow">
            <a:avLst>
              <a:gd name="adj1" fmla="val 50000"/>
              <a:gd name="adj2" fmla="val 94195"/>
            </a:avLst>
          </a:prstGeom>
          <a:solidFill>
            <a:schemeClr val="accent1">
              <a:alpha val="2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ratler"/>
          <p:cNvPicPr>
            <a:picLocks noChangeAspect="1" noChangeArrowheads="1"/>
          </p:cNvPicPr>
          <p:nvPr/>
        </p:nvPicPr>
        <p:blipFill>
          <a:blip r:embed="rId2" cstate="print">
            <a:lum bright="14000"/>
          </a:blip>
          <a:srcRect/>
          <a:stretch>
            <a:fillRect/>
          </a:stretch>
        </p:blipFill>
        <p:spPr bwMode="auto">
          <a:xfrm>
            <a:off x="776288" y="3708400"/>
            <a:ext cx="762000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69" name="Picture 5" descr="Locomotive (27 Sep 00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888" y="4546600"/>
            <a:ext cx="1066800" cy="604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0" name="Picture 6" descr="westing SOF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9288" y="3559175"/>
            <a:ext cx="1066800" cy="7969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1" name="Picture 7" descr="ONSIPC2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9288" y="4625975"/>
            <a:ext cx="1066800" cy="784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2" name="Picture 8" descr="vidcam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29488" y="4775200"/>
            <a:ext cx="1104900" cy="51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3" name="Picture 9" descr="laptop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05688" y="3632200"/>
            <a:ext cx="914400" cy="706438"/>
          </a:xfrm>
          <a:prstGeom prst="rect">
            <a:avLst/>
          </a:prstGeom>
          <a:noFill/>
        </p:spPr>
      </p:pic>
      <p:pic>
        <p:nvPicPr>
          <p:cNvPr id="11274" name="Picture 10" descr="FOR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00288" y="3708400"/>
            <a:ext cx="952500" cy="635000"/>
          </a:xfrm>
          <a:prstGeom prst="rect">
            <a:avLst/>
          </a:prstGeom>
          <a:noFill/>
        </p:spPr>
      </p:pic>
      <p:pic>
        <p:nvPicPr>
          <p:cNvPr id="11275" name="Picture 11" descr="chicagobu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24088" y="4622800"/>
            <a:ext cx="1066800" cy="595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6" name="Picture 12" descr="idatech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29088" y="3556000"/>
            <a:ext cx="658812" cy="920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277" name="Picture 13" descr="HomeGen 700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40188" y="4648200"/>
            <a:ext cx="939800" cy="76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11299" name="Group 35"/>
          <p:cNvGraphicFramePr>
            <a:graphicFrameLocks noGrp="1"/>
          </p:cNvGraphicFramePr>
          <p:nvPr/>
        </p:nvGraphicFramePr>
        <p:xfrm>
          <a:off x="395288" y="2781300"/>
          <a:ext cx="8382000" cy="2717800"/>
        </p:xfrm>
        <a:graphic>
          <a:graphicData uri="http://schemas.openxmlformats.org/drawingml/2006/table">
            <a:tbl>
              <a:tblPr/>
              <a:tblGrid>
                <a:gridCol w="1676400"/>
                <a:gridCol w="1676400"/>
                <a:gridCol w="1676400"/>
                <a:gridCol w="1676400"/>
                <a:gridCol w="16764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Especial Propulsion Systems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Personal &amp; Public Transport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Residential Electricity Generation</a:t>
                      </a:r>
                      <a:endParaRPr kumimoji="0" lang="es-E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Industrial Electricity Generation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9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Portable</a:t>
                      </a:r>
                      <a:endParaRPr kumimoji="0" lang="es-E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00" name="Text Box 36"/>
          <p:cNvSpPr txBox="1">
            <a:spLocks noChangeArrowheads="1"/>
          </p:cNvSpPr>
          <p:nvPr/>
        </p:nvSpPr>
        <p:spPr bwMode="auto">
          <a:xfrm>
            <a:off x="1835150" y="1628775"/>
            <a:ext cx="5848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2400"/>
              <a:t>Fuel Cells Applications are everywhere…!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>
            <p:ph/>
          </p:nvPr>
        </p:nvGraphicFramePr>
        <p:xfrm>
          <a:off x="1043608" y="2061740"/>
          <a:ext cx="6210300" cy="4319588"/>
        </p:xfrm>
        <a:graphic>
          <a:graphicData uri="http://schemas.openxmlformats.org/presentationml/2006/ole">
            <p:oleObj spid="_x0000_s13314" name="Chart" r:id="rId3" imgW="8391240" imgH="4224960" progId="Excel.Sheet.8">
              <p:embed/>
            </p:oleObj>
          </a:graphicData>
        </a:graphic>
      </p:graphicFrame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83568" y="1188041"/>
            <a:ext cx="75608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1600" dirty="0" err="1">
                <a:latin typeface="Comic Sans MS" pitchFamily="66" charset="0"/>
              </a:rPr>
              <a:t>Comportamiento</a:t>
            </a:r>
            <a:r>
              <a:rPr lang="en-US" sz="1600" dirty="0">
                <a:latin typeface="Comic Sans MS" pitchFamily="66" charset="0"/>
              </a:rPr>
              <a:t> de la </a:t>
            </a:r>
            <a:r>
              <a:rPr lang="en-US" sz="1600" dirty="0" err="1">
                <a:latin typeface="Comic Sans MS" pitchFamily="66" charset="0"/>
              </a:rPr>
              <a:t>Disponibilidad</a:t>
            </a:r>
            <a:r>
              <a:rPr lang="en-US" sz="1600" dirty="0">
                <a:latin typeface="Comic Sans MS" pitchFamily="66" charset="0"/>
              </a:rPr>
              <a:t> un </a:t>
            </a:r>
            <a:r>
              <a:rPr lang="en-US" sz="1600" dirty="0" err="1">
                <a:latin typeface="Comic Sans MS" pitchFamily="66" charset="0"/>
              </a:rPr>
              <a:t>sitio</a:t>
            </a:r>
            <a:r>
              <a:rPr lang="en-US" sz="1600" dirty="0">
                <a:latin typeface="Comic Sans MS" pitchFamily="66" charset="0"/>
              </a:rPr>
              <a:t> de </a:t>
            </a:r>
            <a:r>
              <a:rPr lang="en-US" sz="1600" dirty="0" err="1">
                <a:latin typeface="Comic Sans MS" pitchFamily="66" charset="0"/>
              </a:rPr>
              <a:t>telecomunicaciones</a:t>
            </a:r>
            <a:r>
              <a:rPr lang="en-US" sz="1600" dirty="0">
                <a:latin typeface="Comic Sans MS" pitchFamily="66" charset="0"/>
              </a:rPr>
              <a:t>.</a:t>
            </a:r>
          </a:p>
          <a:p>
            <a:pPr algn="ctr" eaLnBrk="0" hangingPunct="0"/>
            <a:r>
              <a:rPr lang="en-US" sz="1600" dirty="0">
                <a:latin typeface="Comic Sans MS" pitchFamily="66" charset="0"/>
              </a:rPr>
              <a:t>Mayo del 2006 a </a:t>
            </a:r>
            <a:r>
              <a:rPr lang="en-US" sz="1600" dirty="0" err="1">
                <a:latin typeface="Comic Sans MS" pitchFamily="66" charset="0"/>
              </a:rPr>
              <a:t>Enero</a:t>
            </a:r>
            <a:r>
              <a:rPr lang="en-US" sz="1600" dirty="0">
                <a:latin typeface="Comic Sans MS" pitchFamily="66" charset="0"/>
              </a:rPr>
              <a:t> del 2007</a:t>
            </a:r>
            <a:endParaRPr lang="es-MX" sz="1600" dirty="0">
              <a:latin typeface="Comic Sans MS" pitchFamily="66" charset="0"/>
            </a:endParaRP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H="1" flipV="1">
            <a:off x="5004420" y="2998365"/>
            <a:ext cx="503238" cy="9366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 type="triangle" w="med" len="med"/>
          </a:ln>
          <a:effectLst/>
        </p:spPr>
        <p:txBody>
          <a:bodyPr wrap="none">
            <a:spAutoFit/>
          </a:bodyPr>
          <a:lstStyle/>
          <a:p>
            <a:endParaRPr lang="es-ES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750420" y="3938165"/>
            <a:ext cx="2144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s-MX" sz="1200" b="1">
                <a:solidFill>
                  <a:schemeClr val="accent2"/>
                </a:solidFill>
                <a:latin typeface="Comic Sans MS" pitchFamily="66" charset="0"/>
              </a:rPr>
              <a:t>Instalación de la Celda de Hidrogeno 10 de Octubre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Toward the Ultimate Eco-Car&#10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22521" cy="3794969"/>
          </a:xfrm>
          <a:prstGeom prst="rect">
            <a:avLst/>
          </a:prstGeom>
          <a:noFill/>
        </p:spPr>
      </p:pic>
      <p:graphicFrame>
        <p:nvGraphicFramePr>
          <p:cNvPr id="24579" name="Group 3"/>
          <p:cNvGraphicFramePr>
            <a:graphicFrameLocks noGrp="1"/>
          </p:cNvGraphicFramePr>
          <p:nvPr/>
        </p:nvGraphicFramePr>
        <p:xfrm>
          <a:off x="468313" y="5159464"/>
          <a:ext cx="8351837" cy="1005840"/>
        </p:xfrm>
        <a:graphic>
          <a:graphicData uri="http://schemas.openxmlformats.org/drawingml/2006/table">
            <a:tbl>
              <a:tblPr/>
              <a:tblGrid>
                <a:gridCol w="3484562"/>
                <a:gridCol w="2751138"/>
                <a:gridCol w="2116137"/>
              </a:tblGrid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CNG : Compressed Natural Gas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DPNR : Diesel Particulate and NOx Reduction system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D-4 : Direct injection 4-Stroke Gasoline Engine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VVT-i : Variable Valve Timing-intelligent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68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FCHV : Fuel Cell Hybrid Vehicle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EV : Electric Vehicles</a:t>
                      </a:r>
                      <a:endParaRPr kumimoji="0" lang="es-E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 : </a:t>
                      </a:r>
                      <a:r>
                        <a:rPr kumimoji="0" lang="es-E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Direct</a:t>
                      </a: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es-ES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Injection</a:t>
                      </a:r>
                      <a:endParaRPr kumimoji="0" lang="es-ES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4121150" y="908720"/>
            <a:ext cx="1123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dirty="0"/>
              <a:t>TOYOTA</a:t>
            </a:r>
            <a:endParaRPr lang="es-ES" dirty="0"/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611560" y="6421438"/>
            <a:ext cx="254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/>
              <a:t>http://www.toyota.co.jp/</a:t>
            </a:r>
          </a:p>
        </p:txBody>
      </p:sp>
      <p:sp>
        <p:nvSpPr>
          <p:cNvPr id="6" name="5 Elipse"/>
          <p:cNvSpPr/>
          <p:nvPr/>
        </p:nvSpPr>
        <p:spPr>
          <a:xfrm>
            <a:off x="6651848" y="1321718"/>
            <a:ext cx="2339752" cy="1368152"/>
          </a:xfrm>
          <a:prstGeom prst="ellipse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nergy management in a hybrid vehic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00808"/>
            <a:ext cx="9144000" cy="425912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6444208" y="1772816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/>
              <a:t>Frenos regenerativos</a:t>
            </a:r>
            <a:endParaRPr lang="es-ES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2855985" y="972017"/>
            <a:ext cx="3804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3200" b="1" dirty="0" smtClean="0">
                <a:solidFill>
                  <a:srgbClr val="000066"/>
                </a:solidFill>
              </a:rPr>
              <a:t>Manejo de Energía</a:t>
            </a:r>
            <a:endParaRPr lang="es-ES" sz="3200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62564" y="1537628"/>
            <a:ext cx="897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>
                <a:solidFill>
                  <a:srgbClr val="000066"/>
                </a:solidFill>
              </a:rPr>
              <a:t>Atractivo de un vehículo con Celda de Combustible</a:t>
            </a:r>
            <a:endParaRPr lang="es-ES" sz="2800" b="1" dirty="0">
              <a:solidFill>
                <a:srgbClr val="000066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95536" y="2335520"/>
            <a:ext cx="820891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0066"/>
                </a:solidFill>
              </a:rPr>
              <a:t> Combustible Alterno Renovable – alto contenido energético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0066"/>
                </a:solidFill>
              </a:rPr>
              <a:t> Cero emisiones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0066"/>
                </a:solidFill>
              </a:rPr>
              <a:t> Posibilidad de altas eficiencias (hibridez, frenos regenerativos)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0066"/>
                </a:solidFill>
              </a:rPr>
              <a:t> Transporte Eléctrico silencioso, bajas vibraciones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es-ES" sz="2800" dirty="0" smtClean="0">
                <a:solidFill>
                  <a:srgbClr val="000066"/>
                </a:solidFill>
              </a:rPr>
              <a:t> Nuevos diseños – Drive-</a:t>
            </a:r>
            <a:r>
              <a:rPr lang="es-ES" sz="2800" dirty="0" err="1" smtClean="0">
                <a:solidFill>
                  <a:srgbClr val="000066"/>
                </a:solidFill>
              </a:rPr>
              <a:t>by</a:t>
            </a:r>
            <a:r>
              <a:rPr lang="es-ES" sz="2800" dirty="0" smtClean="0">
                <a:solidFill>
                  <a:srgbClr val="000066"/>
                </a:solidFill>
              </a:rPr>
              <a:t>-</a:t>
            </a:r>
            <a:r>
              <a:rPr lang="es-ES" sz="2800" dirty="0" err="1" smtClean="0">
                <a:solidFill>
                  <a:srgbClr val="000066"/>
                </a:solidFill>
              </a:rPr>
              <a:t>wire</a:t>
            </a:r>
            <a:endParaRPr lang="es-ES" sz="2800" dirty="0">
              <a:solidFill>
                <a:srgbClr val="000066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964" y="980728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 smtClean="0">
                <a:solidFill>
                  <a:srgbClr val="000066"/>
                </a:solidFill>
              </a:rPr>
              <a:t>recordando...</a:t>
            </a:r>
            <a:endParaRPr lang="es-ES" sz="2400" dirty="0">
              <a:solidFill>
                <a:srgbClr val="000066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ybrid systems of Prius and TOYOTA FCH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83754"/>
            <a:ext cx="8244136" cy="6021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print"/>
          <a:srcRect l="3661" t="33620" r="1840" b="13461"/>
          <a:stretch>
            <a:fillRect/>
          </a:stretch>
        </p:blipFill>
        <p:spPr bwMode="auto">
          <a:xfrm>
            <a:off x="0" y="2132856"/>
            <a:ext cx="914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2195736" y="1340768"/>
            <a:ext cx="5245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 smtClean="0">
                <a:solidFill>
                  <a:srgbClr val="000066"/>
                </a:solidFill>
              </a:rPr>
              <a:t>Manejo de Energía durante operación - Toyota</a:t>
            </a:r>
            <a:endParaRPr lang="es-ES" b="1" dirty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708400" y="1268413"/>
            <a:ext cx="19034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2800"/>
              <a:t>CONTENT</a:t>
            </a:r>
            <a:endParaRPr lang="es-ES" sz="2800"/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2246313"/>
            <a:ext cx="806450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600"/>
              <a:t>What is a Fuel Cell and How does it work?</a:t>
            </a:r>
          </a:p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600"/>
              <a:t>Main features (energy conversion mode and efficiency)</a:t>
            </a:r>
          </a:p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600"/>
              <a:t>Types of Fuel Cells and their technological status</a:t>
            </a:r>
          </a:p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600"/>
              <a:t>Fuel Cells applied to transportation (Systems, Projects, Fueling)</a:t>
            </a:r>
          </a:p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600"/>
              <a:t>Achievements and remaining Challenges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TOYOTA FCHV takes to the roa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84838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467544" y="6021288"/>
            <a:ext cx="20934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Toyota FCHV</a:t>
            </a:r>
            <a:endParaRPr lang="es-ES" sz="2400" b="1" dirty="0"/>
          </a:p>
        </p:txBody>
      </p:sp>
      <p:sp>
        <p:nvSpPr>
          <p:cNvPr id="4" name="3 CuadroTexto"/>
          <p:cNvSpPr txBox="1"/>
          <p:nvPr/>
        </p:nvSpPr>
        <p:spPr>
          <a:xfrm>
            <a:off x="8028384" y="1628800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70MPa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omprehensive safety measur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404813"/>
            <a:ext cx="5257800" cy="3389312"/>
          </a:xfrm>
          <a:prstGeom prst="rect">
            <a:avLst/>
          </a:prstGeom>
          <a:noFill/>
        </p:spPr>
      </p:pic>
      <p:pic>
        <p:nvPicPr>
          <p:cNvPr id="27651" name="Picture 3" descr="FCHV-B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475" y="3444875"/>
            <a:ext cx="5724525" cy="3413125"/>
          </a:xfrm>
          <a:prstGeom prst="rect">
            <a:avLst/>
          </a:prstGeom>
          <a:noFill/>
        </p:spPr>
      </p:pic>
      <p:sp>
        <p:nvSpPr>
          <p:cNvPr id="4" name="3 CuadroTexto"/>
          <p:cNvSpPr txBox="1"/>
          <p:nvPr/>
        </p:nvSpPr>
        <p:spPr>
          <a:xfrm>
            <a:off x="3381772" y="3539108"/>
            <a:ext cx="4459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b="1" dirty="0" smtClean="0"/>
              <a:t>H2</a:t>
            </a:r>
            <a:endParaRPr lang="es-E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Overall (well-to-wheel) efficiency of the TOYOTA FCH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0775"/>
            <a:ext cx="9144000" cy="4616450"/>
          </a:xfrm>
          <a:prstGeom prst="rect">
            <a:avLst/>
          </a:prstGeom>
          <a:noFill/>
        </p:spPr>
      </p:pic>
      <p:sp>
        <p:nvSpPr>
          <p:cNvPr id="3" name="2 CuadroTexto"/>
          <p:cNvSpPr txBox="1"/>
          <p:nvPr/>
        </p:nvSpPr>
        <p:spPr>
          <a:xfrm>
            <a:off x="467544" y="6021288"/>
            <a:ext cx="40607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 smtClean="0"/>
              <a:t>Eficiencia en Sistemas</a:t>
            </a:r>
            <a:endParaRPr lang="es-E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Well-to-wheel CO2 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4425" y="141288"/>
            <a:ext cx="6697663" cy="6456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carchart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4598988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5" descr="carchar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908050"/>
            <a:ext cx="4603750" cy="595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buses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836613"/>
            <a:ext cx="4619625" cy="597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buses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125538"/>
            <a:ext cx="4397375" cy="568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2fuelingstations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050"/>
            <a:ext cx="4573588" cy="5915025"/>
          </a:xfrm>
          <a:prstGeom prst="rect">
            <a:avLst/>
          </a:prstGeom>
          <a:noFill/>
        </p:spPr>
      </p:pic>
      <p:pic>
        <p:nvPicPr>
          <p:cNvPr id="35845" name="Picture 5" descr="h2fuelingstations_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450" y="981075"/>
            <a:ext cx="4525963" cy="5857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611188" y="1649413"/>
            <a:ext cx="799306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s-ES" i="1"/>
              <a:t>F-Cell cars based on the Mercedes-Benz B-Class, pressurized tanks (700 bar) range = 400 kilometers. Engineers are conducting tests for reliability and safety of the tanks.</a:t>
            </a:r>
          </a:p>
        </p:txBody>
      </p:sp>
      <p:pic>
        <p:nvPicPr>
          <p:cNvPr id="32771" name="Picture 3" descr="311660_475624_600_400_06__Betankungstes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2714625"/>
            <a:ext cx="5715000" cy="3810000"/>
          </a:xfrm>
          <a:prstGeom prst="rect">
            <a:avLst/>
          </a:prstGeom>
          <a:noFill/>
        </p:spPr>
      </p:pic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692275" y="1027113"/>
            <a:ext cx="607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5. Achievements and remaining Challenges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3" name="Picture 19" descr="TOYOTA FCH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6165850"/>
            <a:ext cx="1905000" cy="190500"/>
          </a:xfrm>
          <a:prstGeom prst="rect">
            <a:avLst/>
          </a:prstGeom>
          <a:noFill/>
        </p:spPr>
      </p:pic>
      <p:pic>
        <p:nvPicPr>
          <p:cNvPr id="31765" name="Picture 21" descr="How fuel cells are changing automotive desig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484313"/>
            <a:ext cx="8440738" cy="338137"/>
          </a:xfrm>
          <a:prstGeom prst="rect">
            <a:avLst/>
          </a:prstGeom>
          <a:noFill/>
        </p:spPr>
      </p:pic>
      <p:pic>
        <p:nvPicPr>
          <p:cNvPr id="31766" name="Picture 22" descr="spac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7913" y="3373438"/>
            <a:ext cx="9525" cy="285750"/>
          </a:xfrm>
          <a:prstGeom prst="rect">
            <a:avLst/>
          </a:prstGeom>
          <a:noFill/>
        </p:spPr>
      </p:pic>
      <p:pic>
        <p:nvPicPr>
          <p:cNvPr id="31767" name="Picture 23" descr="spac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7913" y="3890963"/>
            <a:ext cx="190500" cy="95250"/>
          </a:xfrm>
          <a:prstGeom prst="rect">
            <a:avLst/>
          </a:prstGeom>
          <a:noFill/>
        </p:spPr>
      </p:pic>
      <p:sp>
        <p:nvSpPr>
          <p:cNvPr id="31773" name="Rectangle 29"/>
          <p:cNvSpPr>
            <a:spLocks noChangeArrowheads="1"/>
          </p:cNvSpPr>
          <p:nvPr/>
        </p:nvSpPr>
        <p:spPr bwMode="auto">
          <a:xfrm>
            <a:off x="250825" y="2205038"/>
            <a:ext cx="85693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s-ES"/>
              <a:t> FC advantages go beyond solutions to environmental and energy issues.</a:t>
            </a:r>
          </a:p>
          <a:p>
            <a:pPr>
              <a:buFontTx/>
              <a:buChar char="•"/>
            </a:pPr>
            <a:r>
              <a:rPr lang="es-ES"/>
              <a:t> Because fuel cells produce little heat, operate silently without vibration and transmit their power electrically, the fuel cell unit can be installed virtually anywhere in a vehicle.</a:t>
            </a:r>
          </a:p>
          <a:p>
            <a:endParaRPr lang="es-ES"/>
          </a:p>
          <a:p>
            <a:pPr>
              <a:buFontTx/>
              <a:buChar char="•"/>
            </a:pPr>
            <a:r>
              <a:rPr lang="es-ES"/>
              <a:t> Power does not need to be transmitted mechanically from an engine to the wheels, so engineers have much greater freedom in determining the layout.</a:t>
            </a:r>
          </a:p>
          <a:p>
            <a:pPr>
              <a:buFontTx/>
              <a:buChar char="•"/>
            </a:pPr>
            <a:r>
              <a:rPr lang="es-ES"/>
              <a:t> By removing conventional design restrictions, fuel cells make it possible to explore new ideas in automotive design.</a:t>
            </a:r>
          </a:p>
          <a:p>
            <a:pPr>
              <a:buFontTx/>
              <a:buChar char="•"/>
            </a:pPr>
            <a:endParaRPr lang="es-ES"/>
          </a:p>
          <a:p>
            <a:pPr>
              <a:buFontTx/>
              <a:buChar char="•"/>
            </a:pPr>
            <a:r>
              <a:rPr lang="es-ES"/>
              <a:t>Using a compact fuel cell unit mounted beneath the floor and a four in-wheel motor drive system, the Fine-X provides a cabin interior of unique beauty.</a:t>
            </a:r>
          </a:p>
        </p:txBody>
      </p:sp>
      <p:sp>
        <p:nvSpPr>
          <p:cNvPr id="31775" name="Rectangle 31"/>
          <p:cNvSpPr>
            <a:spLocks noChangeArrowheads="1"/>
          </p:cNvSpPr>
          <p:nvPr/>
        </p:nvSpPr>
        <p:spPr bwMode="auto">
          <a:xfrm>
            <a:off x="1692275" y="1027113"/>
            <a:ext cx="637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5. Achievements and remaining Challenges…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298450" y="1235075"/>
            <a:ext cx="8569325" cy="552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Aft>
                <a:spcPct val="30000"/>
              </a:spcAft>
              <a:buFontTx/>
              <a:buChar char="•"/>
            </a:pPr>
            <a:r>
              <a:rPr lang="es-ES" sz="2400" dirty="0"/>
              <a:t> </a:t>
            </a:r>
            <a:r>
              <a:rPr lang="es-ES" sz="2400" dirty="0" err="1"/>
              <a:t>Peformance</a:t>
            </a:r>
            <a:r>
              <a:rPr lang="es-ES" sz="2400" dirty="0"/>
              <a:t> has </a:t>
            </a:r>
            <a:r>
              <a:rPr lang="es-ES" sz="2400" dirty="0" err="1"/>
              <a:t>shown</a:t>
            </a:r>
            <a:r>
              <a:rPr lang="es-ES" sz="2400" dirty="0"/>
              <a:t> </a:t>
            </a:r>
            <a:r>
              <a:rPr lang="es-ES" sz="2400" dirty="0" err="1"/>
              <a:t>outstanding</a:t>
            </a:r>
            <a:r>
              <a:rPr lang="es-ES" sz="2400" dirty="0"/>
              <a:t> figures </a:t>
            </a:r>
            <a:r>
              <a:rPr lang="es-ES" sz="2400" dirty="0" err="1"/>
              <a:t>for</a:t>
            </a:r>
            <a:r>
              <a:rPr lang="es-ES" sz="2400" dirty="0"/>
              <a:t> FC cars </a:t>
            </a:r>
            <a:r>
              <a:rPr lang="es-ES" sz="2400" dirty="0" err="1"/>
              <a:t>compared</a:t>
            </a:r>
            <a:r>
              <a:rPr lang="es-ES" sz="2400" dirty="0"/>
              <a:t> </a:t>
            </a:r>
            <a:r>
              <a:rPr lang="es-ES" sz="2400" dirty="0" err="1"/>
              <a:t>to</a:t>
            </a:r>
            <a:r>
              <a:rPr lang="es-ES" sz="2400" dirty="0"/>
              <a:t> </a:t>
            </a:r>
            <a:r>
              <a:rPr lang="es-ES" sz="2400" dirty="0" err="1"/>
              <a:t>conventional</a:t>
            </a:r>
            <a:r>
              <a:rPr lang="es-ES" sz="2400" dirty="0"/>
              <a:t> and </a:t>
            </a:r>
            <a:r>
              <a:rPr lang="es-ES" sz="2400" dirty="0" err="1"/>
              <a:t>hybrids</a:t>
            </a:r>
            <a:r>
              <a:rPr lang="es-ES" sz="2400" dirty="0"/>
              <a:t> (</a:t>
            </a:r>
            <a:r>
              <a:rPr lang="es-ES" sz="2400" dirty="0" err="1"/>
              <a:t>efficiency</a:t>
            </a:r>
            <a:r>
              <a:rPr lang="es-ES" sz="2400" dirty="0"/>
              <a:t> &amp; </a:t>
            </a:r>
            <a:r>
              <a:rPr lang="es-ES" sz="2400" dirty="0" err="1"/>
              <a:t>emissions</a:t>
            </a:r>
            <a:r>
              <a:rPr lang="es-ES" sz="2400" dirty="0"/>
              <a:t>)</a:t>
            </a:r>
          </a:p>
          <a:p>
            <a:pPr>
              <a:spcAft>
                <a:spcPct val="30000"/>
              </a:spcAft>
              <a:buFontTx/>
              <a:buChar char="•"/>
            </a:pPr>
            <a:r>
              <a:rPr lang="es-MX" sz="2400" dirty="0"/>
              <a:t> </a:t>
            </a:r>
            <a:r>
              <a:rPr lang="es-MX" sz="2400" dirty="0" err="1"/>
              <a:t>Durability</a:t>
            </a:r>
            <a:r>
              <a:rPr lang="es-MX" sz="2400" dirty="0"/>
              <a:t> </a:t>
            </a:r>
            <a:r>
              <a:rPr lang="es-MX" sz="2400" dirty="0" err="1"/>
              <a:t>needs</a:t>
            </a:r>
            <a:r>
              <a:rPr lang="es-MX" sz="2400" dirty="0"/>
              <a:t> </a:t>
            </a:r>
            <a:r>
              <a:rPr lang="es-MX" sz="2400" dirty="0" err="1"/>
              <a:t>to</a:t>
            </a:r>
            <a:r>
              <a:rPr lang="es-MX" sz="2400" dirty="0"/>
              <a:t> </a:t>
            </a:r>
            <a:r>
              <a:rPr lang="es-MX" sz="2400" dirty="0" err="1"/>
              <a:t>be</a:t>
            </a:r>
            <a:r>
              <a:rPr lang="es-MX" sz="2400" dirty="0"/>
              <a:t> </a:t>
            </a:r>
            <a:r>
              <a:rPr lang="es-MX" sz="2400" dirty="0" err="1"/>
              <a:t>increased</a:t>
            </a:r>
            <a:endParaRPr lang="es-MX" sz="2400" dirty="0"/>
          </a:p>
          <a:p>
            <a:pPr>
              <a:spcAft>
                <a:spcPct val="30000"/>
              </a:spcAft>
            </a:pPr>
            <a:r>
              <a:rPr lang="en-US" sz="2000" dirty="0">
                <a:solidFill>
                  <a:srgbClr val="E53629"/>
                </a:solidFill>
              </a:rPr>
              <a:t>For transportation, FC systems 5,000hrs (150,000 miles eq. (40°C to 80°C).</a:t>
            </a:r>
          </a:p>
          <a:p>
            <a:pPr>
              <a:spcAft>
                <a:spcPct val="30000"/>
              </a:spcAft>
            </a:pPr>
            <a:r>
              <a:rPr lang="en-US" sz="2000" dirty="0">
                <a:solidFill>
                  <a:srgbClr val="E53629"/>
                </a:solidFill>
              </a:rPr>
              <a:t>For stationary &gt;40,000hrs of operation (-35°C to 40°C)</a:t>
            </a:r>
            <a:endParaRPr lang="es-MX" sz="2000" dirty="0">
              <a:solidFill>
                <a:srgbClr val="E53629"/>
              </a:solidFill>
            </a:endParaRPr>
          </a:p>
          <a:p>
            <a:pPr>
              <a:spcAft>
                <a:spcPct val="30000"/>
              </a:spcAft>
              <a:buFontTx/>
              <a:buChar char="•"/>
            </a:pPr>
            <a:r>
              <a:rPr lang="es-MX" sz="2400" dirty="0"/>
              <a:t> </a:t>
            </a:r>
            <a:r>
              <a:rPr lang="es-MX" sz="2400" dirty="0" err="1"/>
              <a:t>Cost</a:t>
            </a:r>
            <a:r>
              <a:rPr lang="es-MX" sz="2400" dirty="0"/>
              <a:t> </a:t>
            </a:r>
            <a:r>
              <a:rPr lang="es-MX" sz="2400" dirty="0" err="1"/>
              <a:t>is</a:t>
            </a:r>
            <a:r>
              <a:rPr lang="es-MX" sz="2400" dirty="0"/>
              <a:t> </a:t>
            </a:r>
            <a:r>
              <a:rPr lang="es-MX" sz="2400" dirty="0" err="1"/>
              <a:t>still</a:t>
            </a:r>
            <a:r>
              <a:rPr lang="es-MX" sz="2400" dirty="0"/>
              <a:t> </a:t>
            </a:r>
            <a:r>
              <a:rPr lang="es-MX" sz="2400" dirty="0" err="1"/>
              <a:t>an</a:t>
            </a:r>
            <a:r>
              <a:rPr lang="es-MX" sz="2400" dirty="0"/>
              <a:t> </a:t>
            </a:r>
            <a:r>
              <a:rPr lang="es-MX" sz="2400" dirty="0" err="1"/>
              <a:t>issue</a:t>
            </a:r>
            <a:r>
              <a:rPr lang="es-MX" sz="2400" dirty="0"/>
              <a:t> at </a:t>
            </a:r>
            <a:r>
              <a:rPr lang="es-MX" sz="2400" dirty="0" err="1"/>
              <a:t>all</a:t>
            </a:r>
            <a:r>
              <a:rPr lang="es-MX" sz="2400" dirty="0"/>
              <a:t> </a:t>
            </a:r>
            <a:r>
              <a:rPr lang="es-MX" sz="2400" dirty="0" err="1"/>
              <a:t>levels</a:t>
            </a:r>
            <a:endParaRPr lang="es-MX" sz="2400" dirty="0"/>
          </a:p>
          <a:p>
            <a:r>
              <a:rPr lang="en-US" dirty="0">
                <a:solidFill>
                  <a:srgbClr val="E53629"/>
                </a:solidFill>
              </a:rPr>
              <a:t> ICE ~$25-$35/kW, FC system needs~$30/kW (Transportation)</a:t>
            </a:r>
          </a:p>
          <a:p>
            <a:r>
              <a:rPr lang="en-US" dirty="0">
                <a:solidFill>
                  <a:srgbClr val="E53629"/>
                </a:solidFill>
              </a:rPr>
              <a:t> For stationary ~$400-$750/kW for commercialization ($1000/kW initial applications)</a:t>
            </a:r>
          </a:p>
          <a:p>
            <a:endParaRPr lang="es-ES" sz="1000" dirty="0">
              <a:solidFill>
                <a:srgbClr val="E53629"/>
              </a:solidFill>
            </a:endParaRPr>
          </a:p>
          <a:p>
            <a:pPr>
              <a:spcAft>
                <a:spcPct val="30000"/>
              </a:spcAft>
              <a:buFontTx/>
              <a:buChar char="•"/>
            </a:pPr>
            <a:r>
              <a:rPr lang="es-MX" sz="2400" dirty="0"/>
              <a:t> </a:t>
            </a:r>
            <a:r>
              <a:rPr lang="es-MX" sz="2400" dirty="0" err="1"/>
              <a:t>Hydrogen</a:t>
            </a:r>
            <a:r>
              <a:rPr lang="es-MX" sz="2400" dirty="0"/>
              <a:t> </a:t>
            </a:r>
            <a:r>
              <a:rPr lang="es-MX" sz="2400" dirty="0" err="1"/>
              <a:t>storage</a:t>
            </a:r>
            <a:endParaRPr lang="es-ES" sz="2400" dirty="0"/>
          </a:p>
          <a:p>
            <a:pPr>
              <a:spcAft>
                <a:spcPct val="30000"/>
              </a:spcAft>
              <a:buFontTx/>
              <a:buChar char="•"/>
            </a:pPr>
            <a:r>
              <a:rPr lang="es-ES" sz="2400" dirty="0"/>
              <a:t> </a:t>
            </a:r>
            <a:r>
              <a:rPr lang="es-ES" sz="2400" dirty="0" err="1"/>
              <a:t>Infrastructure</a:t>
            </a:r>
            <a:r>
              <a:rPr lang="es-ES" sz="2400" dirty="0"/>
              <a:t> </a:t>
            </a:r>
            <a:r>
              <a:rPr lang="es-ES" sz="2400" dirty="0" err="1"/>
              <a:t>issues</a:t>
            </a:r>
            <a:r>
              <a:rPr lang="es-ES" sz="2400" dirty="0"/>
              <a:t> </a:t>
            </a:r>
            <a:r>
              <a:rPr lang="es-ES" sz="2400" dirty="0" err="1"/>
              <a:t>still</a:t>
            </a:r>
            <a:r>
              <a:rPr lang="es-ES" sz="2400" dirty="0"/>
              <a:t> </a:t>
            </a:r>
            <a:r>
              <a:rPr lang="es-ES" sz="2400" dirty="0" err="1"/>
              <a:t>remain</a:t>
            </a:r>
            <a:r>
              <a:rPr lang="es-ES" sz="2400" dirty="0"/>
              <a:t> as a </a:t>
            </a:r>
            <a:r>
              <a:rPr lang="es-ES" sz="2400" dirty="0" err="1"/>
              <a:t>chicken</a:t>
            </a:r>
            <a:r>
              <a:rPr lang="es-ES" sz="2400" dirty="0"/>
              <a:t> and </a:t>
            </a:r>
            <a:r>
              <a:rPr lang="es-ES" sz="2400" dirty="0" err="1"/>
              <a:t>egg</a:t>
            </a:r>
            <a:r>
              <a:rPr lang="es-ES" sz="2400" dirty="0"/>
              <a:t> </a:t>
            </a:r>
            <a:r>
              <a:rPr lang="es-ES" sz="2400" dirty="0" err="1"/>
              <a:t>problem</a:t>
            </a:r>
            <a:endParaRPr lang="es-ES" sz="2400" dirty="0"/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590675" y="811213"/>
            <a:ext cx="637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5. Achievements and remaining Challenges…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042988" y="1052513"/>
            <a:ext cx="7216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Aft>
                <a:spcPct val="25000"/>
              </a:spcAft>
              <a:buFontTx/>
              <a:buAutoNum type="arabicPeriod"/>
            </a:pPr>
            <a:r>
              <a:rPr lang="en-US" sz="2800"/>
              <a:t>What is a Fuel Cell and How does it work?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03188" y="2741613"/>
            <a:ext cx="79248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FF3300"/>
                </a:solidFill>
              </a:rPr>
              <a:t>1.- What’s a Fuel Cell?</a:t>
            </a:r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006600"/>
                </a:solidFill>
              </a:rPr>
              <a:t>A fuel cell is an electricity generator</a:t>
            </a:r>
          </a:p>
          <a:p>
            <a:pPr eaLnBrk="0" hangingPunct="0">
              <a:lnSpc>
                <a:spcPct val="70000"/>
              </a:lnSpc>
            </a:pPr>
            <a:endParaRPr lang="es-ES_tradnl" sz="2000" b="1">
              <a:solidFill>
                <a:srgbClr val="006600"/>
              </a:solidFill>
            </a:endParaRPr>
          </a:p>
          <a:p>
            <a:pPr eaLnBrk="0" hangingPunct="0">
              <a:lnSpc>
                <a:spcPct val="70000"/>
              </a:lnSpc>
            </a:pPr>
            <a:endParaRPr lang="es-ES_tradnl" sz="2000" b="1">
              <a:solidFill>
                <a:srgbClr val="006600"/>
              </a:solidFill>
            </a:endParaRPr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FF3300"/>
                </a:solidFill>
              </a:rPr>
              <a:t>2.- How does it work?</a:t>
            </a:r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006600"/>
                </a:solidFill>
              </a:rPr>
              <a:t>Converts chemical energy in a fuel directly</a:t>
            </a:r>
            <a:r>
              <a:rPr lang="es-ES_tradnl" sz="2000">
                <a:solidFill>
                  <a:srgbClr val="006600"/>
                </a:solidFill>
              </a:rPr>
              <a:t> </a:t>
            </a:r>
            <a:r>
              <a:rPr lang="es-ES_tradnl" sz="2000" b="1">
                <a:solidFill>
                  <a:srgbClr val="006600"/>
                </a:solidFill>
              </a:rPr>
              <a:t>in electricity without burning it</a:t>
            </a:r>
          </a:p>
          <a:p>
            <a:pPr eaLnBrk="0" hangingPunct="0">
              <a:lnSpc>
                <a:spcPct val="70000"/>
              </a:lnSpc>
            </a:pPr>
            <a:endParaRPr lang="es-ES_tradnl" sz="2000" b="1">
              <a:solidFill>
                <a:srgbClr val="006600"/>
              </a:solidFill>
            </a:endParaRPr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FF3300"/>
                </a:solidFill>
              </a:rPr>
              <a:t>3.- general features?</a:t>
            </a:r>
          </a:p>
          <a:p>
            <a:pPr eaLnBrk="0" hangingPunct="0">
              <a:lnSpc>
                <a:spcPct val="70000"/>
              </a:lnSpc>
            </a:pPr>
            <a:endParaRPr lang="es-ES_tradnl" sz="2000" b="1"/>
          </a:p>
          <a:p>
            <a:pPr eaLnBrk="0" hangingPunct="0">
              <a:lnSpc>
                <a:spcPct val="70000"/>
              </a:lnSpc>
            </a:pPr>
            <a:r>
              <a:rPr lang="es-ES_tradnl" sz="2000" b="1">
                <a:solidFill>
                  <a:srgbClr val="006600"/>
                </a:solidFill>
              </a:rPr>
              <a:t>It can operate continuosly, it is very efficient, clean and quiet</a:t>
            </a:r>
          </a:p>
        </p:txBody>
      </p:sp>
      <p:grpSp>
        <p:nvGrpSpPr>
          <p:cNvPr id="6150" name="Group 6"/>
          <p:cNvGrpSpPr>
            <a:grpSpLocks/>
          </p:cNvGrpSpPr>
          <p:nvPr/>
        </p:nvGrpSpPr>
        <p:grpSpPr bwMode="auto">
          <a:xfrm>
            <a:off x="5013325" y="2466975"/>
            <a:ext cx="911225" cy="579438"/>
            <a:chOff x="938" y="2256"/>
            <a:chExt cx="574" cy="365"/>
          </a:xfrm>
        </p:grpSpPr>
        <p:sp>
          <p:nvSpPr>
            <p:cNvPr id="6151" name="AutoShape 7"/>
            <p:cNvSpPr>
              <a:spLocks noChangeAspect="1" noChangeArrowheads="1"/>
            </p:cNvSpPr>
            <p:nvPr/>
          </p:nvSpPr>
          <p:spPr bwMode="auto">
            <a:xfrm>
              <a:off x="1008" y="2256"/>
              <a:ext cx="504" cy="192"/>
            </a:xfrm>
            <a:prstGeom prst="rightArrow">
              <a:avLst>
                <a:gd name="adj1" fmla="val 50000"/>
                <a:gd name="adj2" fmla="val 65625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2" name="Text Box 8"/>
            <p:cNvSpPr txBox="1">
              <a:spLocks noChangeAspect="1" noChangeArrowheads="1"/>
            </p:cNvSpPr>
            <p:nvPr/>
          </p:nvSpPr>
          <p:spPr bwMode="auto">
            <a:xfrm>
              <a:off x="938" y="2429"/>
              <a:ext cx="438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1400" b="1"/>
                <a:t>    fuel</a:t>
              </a:r>
            </a:p>
          </p:txBody>
        </p:sp>
      </p:grpSp>
      <p:grpSp>
        <p:nvGrpSpPr>
          <p:cNvPr id="6153" name="Group 9"/>
          <p:cNvGrpSpPr>
            <a:grpSpLocks noChangeAspect="1"/>
          </p:cNvGrpSpPr>
          <p:nvPr/>
        </p:nvGrpSpPr>
        <p:grpSpPr bwMode="auto">
          <a:xfrm>
            <a:off x="8345488" y="2578100"/>
            <a:ext cx="592137" cy="415925"/>
            <a:chOff x="4080" y="2208"/>
            <a:chExt cx="746" cy="524"/>
          </a:xfrm>
        </p:grpSpPr>
        <p:sp>
          <p:nvSpPr>
            <p:cNvPr id="6154" name="AutoShape 10"/>
            <p:cNvSpPr>
              <a:spLocks noChangeAspect="1" noChangeArrowheads="1"/>
            </p:cNvSpPr>
            <p:nvPr/>
          </p:nvSpPr>
          <p:spPr bwMode="auto">
            <a:xfrm>
              <a:off x="4080" y="2208"/>
              <a:ext cx="720" cy="336"/>
            </a:xfrm>
            <a:prstGeom prst="leftArrow">
              <a:avLst>
                <a:gd name="adj1" fmla="val 50000"/>
                <a:gd name="adj2" fmla="val 53571"/>
              </a:avLst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5" name="Text Box 11"/>
            <p:cNvSpPr txBox="1">
              <a:spLocks noChangeAspect="1" noChangeArrowheads="1"/>
            </p:cNvSpPr>
            <p:nvPr/>
          </p:nvSpPr>
          <p:spPr bwMode="auto">
            <a:xfrm>
              <a:off x="4320" y="2348"/>
              <a:ext cx="506" cy="3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1400" b="1"/>
                <a:t>air</a:t>
              </a:r>
            </a:p>
          </p:txBody>
        </p:sp>
      </p:grpSp>
      <p:grpSp>
        <p:nvGrpSpPr>
          <p:cNvPr id="6156" name="Group 12"/>
          <p:cNvGrpSpPr>
            <a:grpSpLocks noChangeAspect="1"/>
          </p:cNvGrpSpPr>
          <p:nvPr/>
        </p:nvGrpSpPr>
        <p:grpSpPr bwMode="auto">
          <a:xfrm>
            <a:off x="7735888" y="3541713"/>
            <a:ext cx="1219200" cy="304800"/>
            <a:chOff x="3540" y="3527"/>
            <a:chExt cx="1535" cy="367"/>
          </a:xfrm>
        </p:grpSpPr>
        <p:sp>
          <p:nvSpPr>
            <p:cNvPr id="6157" name="AutoShape 13"/>
            <p:cNvSpPr>
              <a:spLocks noChangeAspect="1" noChangeArrowheads="1"/>
            </p:cNvSpPr>
            <p:nvPr/>
          </p:nvSpPr>
          <p:spPr bwMode="auto">
            <a:xfrm>
              <a:off x="3540" y="3581"/>
              <a:ext cx="912" cy="240"/>
            </a:xfrm>
            <a:prstGeom prst="curvedUpArrow">
              <a:avLst>
                <a:gd name="adj1" fmla="val 76000"/>
                <a:gd name="adj2" fmla="val 152000"/>
                <a:gd name="adj3" fmla="val 33333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58" name="Text Box 14"/>
            <p:cNvSpPr txBox="1">
              <a:spLocks noChangeAspect="1" noChangeArrowheads="1"/>
            </p:cNvSpPr>
            <p:nvPr/>
          </p:nvSpPr>
          <p:spPr bwMode="auto">
            <a:xfrm>
              <a:off x="4260" y="3527"/>
              <a:ext cx="815" cy="3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1400" b="1"/>
                <a:t>water</a:t>
              </a:r>
            </a:p>
          </p:txBody>
        </p:sp>
      </p:grpSp>
      <p:grpSp>
        <p:nvGrpSpPr>
          <p:cNvPr id="6159" name="Group 15"/>
          <p:cNvGrpSpPr>
            <a:grpSpLocks noChangeAspect="1"/>
          </p:cNvGrpSpPr>
          <p:nvPr/>
        </p:nvGrpSpPr>
        <p:grpSpPr bwMode="auto">
          <a:xfrm>
            <a:off x="5907088" y="3644900"/>
            <a:ext cx="1104900" cy="339725"/>
            <a:chOff x="1092" y="3725"/>
            <a:chExt cx="1392" cy="402"/>
          </a:xfrm>
        </p:grpSpPr>
        <p:sp>
          <p:nvSpPr>
            <p:cNvPr id="6160" name="AutoShape 16"/>
            <p:cNvSpPr>
              <a:spLocks noChangeAspect="1" noChangeArrowheads="1"/>
            </p:cNvSpPr>
            <p:nvPr/>
          </p:nvSpPr>
          <p:spPr bwMode="auto">
            <a:xfrm flipH="1">
              <a:off x="1572" y="3725"/>
              <a:ext cx="912" cy="240"/>
            </a:xfrm>
            <a:prstGeom prst="curvedUpArrow">
              <a:avLst>
                <a:gd name="adj1" fmla="val 76000"/>
                <a:gd name="adj2" fmla="val 152000"/>
                <a:gd name="adj3" fmla="val 33333"/>
              </a:avLst>
            </a:prstGeom>
            <a:solidFill>
              <a:schemeClr val="hlink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61" name="Text Box 17"/>
            <p:cNvSpPr txBox="1">
              <a:spLocks noChangeAspect="1" noChangeArrowheads="1"/>
            </p:cNvSpPr>
            <p:nvPr/>
          </p:nvSpPr>
          <p:spPr bwMode="auto">
            <a:xfrm>
              <a:off x="1092" y="3766"/>
              <a:ext cx="690" cy="36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s-ES_tradnl" sz="1400" b="1"/>
                <a:t>heat</a:t>
              </a:r>
            </a:p>
          </p:txBody>
        </p:sp>
      </p:grpSp>
      <p:grpSp>
        <p:nvGrpSpPr>
          <p:cNvPr id="6162" name="Group 18"/>
          <p:cNvGrpSpPr>
            <a:grpSpLocks noChangeAspect="1"/>
          </p:cNvGrpSpPr>
          <p:nvPr/>
        </p:nvGrpSpPr>
        <p:grpSpPr bwMode="auto">
          <a:xfrm>
            <a:off x="6269038" y="2319338"/>
            <a:ext cx="1905000" cy="1066800"/>
            <a:chOff x="1728" y="1584"/>
            <a:chExt cx="2400" cy="1344"/>
          </a:xfrm>
        </p:grpSpPr>
        <p:sp>
          <p:nvSpPr>
            <p:cNvPr id="6163" name="Rectangle 19"/>
            <p:cNvSpPr>
              <a:spLocks noChangeAspect="1" noChangeArrowheads="1"/>
            </p:cNvSpPr>
            <p:nvPr/>
          </p:nvSpPr>
          <p:spPr bwMode="auto">
            <a:xfrm>
              <a:off x="2304" y="1584"/>
              <a:ext cx="1296" cy="1344"/>
            </a:xfrm>
            <a:prstGeom prst="rect">
              <a:avLst/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s-ES" sz="1400"/>
            </a:p>
          </p:txBody>
        </p:sp>
        <p:sp>
          <p:nvSpPr>
            <p:cNvPr id="6164" name="Rectangle 20"/>
            <p:cNvSpPr>
              <a:spLocks noChangeAspect="1" noChangeArrowheads="1"/>
            </p:cNvSpPr>
            <p:nvPr/>
          </p:nvSpPr>
          <p:spPr bwMode="auto">
            <a:xfrm>
              <a:off x="2112" y="1584"/>
              <a:ext cx="192" cy="1344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65" name="Rectangle 21"/>
            <p:cNvSpPr>
              <a:spLocks noChangeAspect="1" noChangeArrowheads="1"/>
            </p:cNvSpPr>
            <p:nvPr/>
          </p:nvSpPr>
          <p:spPr bwMode="auto">
            <a:xfrm>
              <a:off x="3600" y="1584"/>
              <a:ext cx="144" cy="1344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66" name="Text Box 22"/>
            <p:cNvSpPr txBox="1">
              <a:spLocks noChangeAspect="1" noChangeArrowheads="1"/>
            </p:cNvSpPr>
            <p:nvPr/>
          </p:nvSpPr>
          <p:spPr bwMode="auto">
            <a:xfrm>
              <a:off x="2854" y="2124"/>
              <a:ext cx="232" cy="38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es-ES" sz="1400" b="1"/>
            </a:p>
          </p:txBody>
        </p:sp>
        <p:sp>
          <p:nvSpPr>
            <p:cNvPr id="6167" name="Rectangle 23"/>
            <p:cNvSpPr>
              <a:spLocks noChangeAspect="1" noChangeArrowheads="1"/>
            </p:cNvSpPr>
            <p:nvPr/>
          </p:nvSpPr>
          <p:spPr bwMode="auto">
            <a:xfrm>
              <a:off x="2256" y="1584"/>
              <a:ext cx="48" cy="13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68" name="Rectangle 24"/>
            <p:cNvSpPr>
              <a:spLocks noChangeAspect="1" noChangeArrowheads="1"/>
            </p:cNvSpPr>
            <p:nvPr/>
          </p:nvSpPr>
          <p:spPr bwMode="auto">
            <a:xfrm>
              <a:off x="3552" y="1584"/>
              <a:ext cx="48" cy="1344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6169" name="Group 25"/>
            <p:cNvGrpSpPr>
              <a:grpSpLocks noChangeAspect="1"/>
            </p:cNvGrpSpPr>
            <p:nvPr/>
          </p:nvGrpSpPr>
          <p:grpSpPr bwMode="auto">
            <a:xfrm>
              <a:off x="1728" y="1584"/>
              <a:ext cx="384" cy="1344"/>
              <a:chOff x="816" y="2064"/>
              <a:chExt cx="384" cy="1344"/>
            </a:xfrm>
          </p:grpSpPr>
          <p:sp>
            <p:nvSpPr>
              <p:cNvPr id="6170" name="Rectangle 26"/>
              <p:cNvSpPr>
                <a:spLocks noChangeAspect="1" noChangeArrowheads="1"/>
              </p:cNvSpPr>
              <p:nvPr/>
            </p:nvSpPr>
            <p:spPr bwMode="auto">
              <a:xfrm>
                <a:off x="816" y="2064"/>
                <a:ext cx="384" cy="1344"/>
              </a:xfrm>
              <a:prstGeom prst="rect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1" name="Rectangle 27"/>
              <p:cNvSpPr>
                <a:spLocks noChangeAspect="1" noChangeArrowheads="1"/>
              </p:cNvSpPr>
              <p:nvPr/>
            </p:nvSpPr>
            <p:spPr bwMode="auto">
              <a:xfrm>
                <a:off x="1056" y="2160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2" name="Rectangle 28"/>
              <p:cNvSpPr>
                <a:spLocks noChangeAspect="1" noChangeArrowheads="1"/>
              </p:cNvSpPr>
              <p:nvPr/>
            </p:nvSpPr>
            <p:spPr bwMode="auto">
              <a:xfrm>
                <a:off x="1056" y="235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3" name="Rectangle 29"/>
              <p:cNvSpPr>
                <a:spLocks noChangeAspect="1" noChangeArrowheads="1"/>
              </p:cNvSpPr>
              <p:nvPr/>
            </p:nvSpPr>
            <p:spPr bwMode="auto">
              <a:xfrm>
                <a:off x="1056" y="2544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4" name="Rectangle 30"/>
              <p:cNvSpPr>
                <a:spLocks noChangeAspect="1" noChangeArrowheads="1"/>
              </p:cNvSpPr>
              <p:nvPr/>
            </p:nvSpPr>
            <p:spPr bwMode="auto">
              <a:xfrm>
                <a:off x="1056" y="2736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5" name="Rectangle 31"/>
              <p:cNvSpPr>
                <a:spLocks noChangeAspect="1" noChangeArrowheads="1"/>
              </p:cNvSpPr>
              <p:nvPr/>
            </p:nvSpPr>
            <p:spPr bwMode="auto">
              <a:xfrm>
                <a:off x="1056" y="2928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6" name="Rectangle 32"/>
              <p:cNvSpPr>
                <a:spLocks noChangeAspect="1" noChangeArrowheads="1"/>
              </p:cNvSpPr>
              <p:nvPr/>
            </p:nvSpPr>
            <p:spPr bwMode="auto">
              <a:xfrm>
                <a:off x="1056" y="3120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77" name="Rectangle 33"/>
              <p:cNvSpPr>
                <a:spLocks noChangeAspect="1" noChangeArrowheads="1"/>
              </p:cNvSpPr>
              <p:nvPr/>
            </p:nvSpPr>
            <p:spPr bwMode="auto">
              <a:xfrm>
                <a:off x="1056" y="33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  <p:grpSp>
          <p:nvGrpSpPr>
            <p:cNvPr id="6178" name="Group 34"/>
            <p:cNvGrpSpPr>
              <a:grpSpLocks noChangeAspect="1"/>
            </p:cNvGrpSpPr>
            <p:nvPr/>
          </p:nvGrpSpPr>
          <p:grpSpPr bwMode="auto">
            <a:xfrm flipH="1">
              <a:off x="3744" y="1584"/>
              <a:ext cx="384" cy="1344"/>
              <a:chOff x="816" y="2064"/>
              <a:chExt cx="384" cy="1344"/>
            </a:xfrm>
          </p:grpSpPr>
          <p:sp>
            <p:nvSpPr>
              <p:cNvPr id="6179" name="Rectangle 35"/>
              <p:cNvSpPr>
                <a:spLocks noChangeAspect="1" noChangeArrowheads="1"/>
              </p:cNvSpPr>
              <p:nvPr/>
            </p:nvSpPr>
            <p:spPr bwMode="auto">
              <a:xfrm>
                <a:off x="816" y="2064"/>
                <a:ext cx="384" cy="1344"/>
              </a:xfrm>
              <a:prstGeom prst="rect">
                <a:avLst/>
              </a:prstGeom>
              <a:solidFill>
                <a:srgbClr val="3366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0" name="Rectangle 36"/>
              <p:cNvSpPr>
                <a:spLocks noChangeAspect="1" noChangeArrowheads="1"/>
              </p:cNvSpPr>
              <p:nvPr/>
            </p:nvSpPr>
            <p:spPr bwMode="auto">
              <a:xfrm>
                <a:off x="1056" y="2160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1" name="Rectangle 37"/>
              <p:cNvSpPr>
                <a:spLocks noChangeAspect="1" noChangeArrowheads="1"/>
              </p:cNvSpPr>
              <p:nvPr/>
            </p:nvSpPr>
            <p:spPr bwMode="auto">
              <a:xfrm>
                <a:off x="1056" y="235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2" name="Rectangle 38"/>
              <p:cNvSpPr>
                <a:spLocks noChangeAspect="1" noChangeArrowheads="1"/>
              </p:cNvSpPr>
              <p:nvPr/>
            </p:nvSpPr>
            <p:spPr bwMode="auto">
              <a:xfrm>
                <a:off x="1056" y="2544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3" name="Rectangle 39"/>
              <p:cNvSpPr>
                <a:spLocks noChangeAspect="1" noChangeArrowheads="1"/>
              </p:cNvSpPr>
              <p:nvPr/>
            </p:nvSpPr>
            <p:spPr bwMode="auto">
              <a:xfrm>
                <a:off x="1056" y="2736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4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1056" y="2928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5" name="Rectangle 41"/>
              <p:cNvSpPr>
                <a:spLocks noChangeAspect="1" noChangeArrowheads="1"/>
              </p:cNvSpPr>
              <p:nvPr/>
            </p:nvSpPr>
            <p:spPr bwMode="auto">
              <a:xfrm>
                <a:off x="1056" y="3120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86" name="Rectangle 42"/>
              <p:cNvSpPr>
                <a:spLocks noChangeAspect="1" noChangeArrowheads="1"/>
              </p:cNvSpPr>
              <p:nvPr/>
            </p:nvSpPr>
            <p:spPr bwMode="auto">
              <a:xfrm>
                <a:off x="1056" y="3312"/>
                <a:ext cx="144" cy="9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grpSp>
        <p:nvGrpSpPr>
          <p:cNvPr id="6187" name="Group 43"/>
          <p:cNvGrpSpPr>
            <a:grpSpLocks noChangeAspect="1"/>
          </p:cNvGrpSpPr>
          <p:nvPr/>
        </p:nvGrpSpPr>
        <p:grpSpPr bwMode="auto">
          <a:xfrm>
            <a:off x="7507288" y="1890713"/>
            <a:ext cx="709612" cy="473075"/>
            <a:chOff x="3060" y="1469"/>
            <a:chExt cx="864" cy="576"/>
          </a:xfrm>
        </p:grpSpPr>
        <p:sp>
          <p:nvSpPr>
            <p:cNvPr id="6188" name="Line 44"/>
            <p:cNvSpPr>
              <a:spLocks noChangeAspect="1" noChangeShapeType="1"/>
            </p:cNvSpPr>
            <p:nvPr/>
          </p:nvSpPr>
          <p:spPr bwMode="auto">
            <a:xfrm flipV="1">
              <a:off x="3924" y="1469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89" name="Line 45"/>
            <p:cNvSpPr>
              <a:spLocks noChangeAspect="1" noChangeShapeType="1"/>
            </p:cNvSpPr>
            <p:nvPr/>
          </p:nvSpPr>
          <p:spPr bwMode="auto">
            <a:xfrm>
              <a:off x="3060" y="1469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90" name="Text Box 46"/>
          <p:cNvSpPr txBox="1">
            <a:spLocks noChangeAspect="1" noChangeArrowheads="1"/>
          </p:cNvSpPr>
          <p:nvPr/>
        </p:nvSpPr>
        <p:spPr bwMode="auto">
          <a:xfrm>
            <a:off x="6669088" y="2806700"/>
            <a:ext cx="357187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r>
              <a:rPr lang="es-ES_tradnl" sz="1400" b="1"/>
              <a:t>H</a:t>
            </a:r>
            <a:r>
              <a:rPr lang="es-ES_tradnl" sz="1400" b="1" baseline="30000"/>
              <a:t>+</a:t>
            </a:r>
            <a:endParaRPr lang="es-ES_tradnl" sz="1400" b="1"/>
          </a:p>
        </p:txBody>
      </p:sp>
      <p:sp>
        <p:nvSpPr>
          <p:cNvPr id="6191" name="Text Box 47"/>
          <p:cNvSpPr txBox="1">
            <a:spLocks noChangeAspect="1" noChangeArrowheads="1"/>
          </p:cNvSpPr>
          <p:nvPr/>
        </p:nvSpPr>
        <p:spPr bwMode="auto">
          <a:xfrm>
            <a:off x="7262813" y="2954338"/>
            <a:ext cx="498475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r>
              <a:rPr lang="es-ES_tradnl" sz="1400" b="1"/>
              <a:t>2OH</a:t>
            </a:r>
            <a:r>
              <a:rPr lang="es-ES_tradnl" sz="1400" b="1" baseline="30000"/>
              <a:t>-</a:t>
            </a:r>
            <a:endParaRPr lang="es-ES_tradnl" sz="1400" b="1"/>
          </a:p>
        </p:txBody>
      </p:sp>
      <p:grpSp>
        <p:nvGrpSpPr>
          <p:cNvPr id="6192" name="Group 48"/>
          <p:cNvGrpSpPr>
            <a:grpSpLocks noChangeAspect="1"/>
          </p:cNvGrpSpPr>
          <p:nvPr/>
        </p:nvGrpSpPr>
        <p:grpSpPr bwMode="auto">
          <a:xfrm>
            <a:off x="6210300" y="1789113"/>
            <a:ext cx="763588" cy="511175"/>
            <a:chOff x="1812" y="1469"/>
            <a:chExt cx="864" cy="576"/>
          </a:xfrm>
        </p:grpSpPr>
        <p:sp>
          <p:nvSpPr>
            <p:cNvPr id="6193" name="Line 49"/>
            <p:cNvSpPr>
              <a:spLocks noChangeAspect="1" noChangeShapeType="1"/>
            </p:cNvSpPr>
            <p:nvPr/>
          </p:nvSpPr>
          <p:spPr bwMode="auto">
            <a:xfrm flipV="1">
              <a:off x="1812" y="1469"/>
              <a:ext cx="0" cy="5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194" name="Line 50"/>
            <p:cNvSpPr>
              <a:spLocks noChangeAspect="1" noChangeShapeType="1"/>
            </p:cNvSpPr>
            <p:nvPr/>
          </p:nvSpPr>
          <p:spPr bwMode="auto">
            <a:xfrm>
              <a:off x="1812" y="1469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6195" name="Group 51"/>
          <p:cNvGrpSpPr>
            <a:grpSpLocks noChangeAspect="1"/>
          </p:cNvGrpSpPr>
          <p:nvPr/>
        </p:nvGrpSpPr>
        <p:grpSpPr bwMode="auto">
          <a:xfrm>
            <a:off x="7032625" y="1628775"/>
            <a:ext cx="419100" cy="457200"/>
            <a:chOff x="4176" y="2736"/>
            <a:chExt cx="528" cy="576"/>
          </a:xfrm>
        </p:grpSpPr>
        <p:sp>
          <p:nvSpPr>
            <p:cNvPr id="6196" name="Oval 52"/>
            <p:cNvSpPr>
              <a:spLocks noChangeAspect="1" noChangeArrowheads="1"/>
            </p:cNvSpPr>
            <p:nvPr/>
          </p:nvSpPr>
          <p:spPr bwMode="auto">
            <a:xfrm>
              <a:off x="4176" y="2736"/>
              <a:ext cx="528" cy="576"/>
            </a:xfrm>
            <a:prstGeom prst="ellipse">
              <a:avLst/>
            </a:prstGeom>
            <a:solidFill>
              <a:srgbClr val="C0C0C0"/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grpSp>
          <p:nvGrpSpPr>
            <p:cNvPr id="6197" name="Group 53"/>
            <p:cNvGrpSpPr>
              <a:grpSpLocks noChangeAspect="1"/>
            </p:cNvGrpSpPr>
            <p:nvPr/>
          </p:nvGrpSpPr>
          <p:grpSpPr bwMode="auto">
            <a:xfrm>
              <a:off x="4272" y="2832"/>
              <a:ext cx="288" cy="432"/>
              <a:chOff x="1824" y="2784"/>
              <a:chExt cx="288" cy="432"/>
            </a:xfrm>
          </p:grpSpPr>
          <p:sp>
            <p:nvSpPr>
              <p:cNvPr id="6198" name="Line 54"/>
              <p:cNvSpPr>
                <a:spLocks noChangeAspect="1" noChangeShapeType="1"/>
              </p:cNvSpPr>
              <p:nvPr/>
            </p:nvSpPr>
            <p:spPr bwMode="auto">
              <a:xfrm flipH="1">
                <a:off x="1824" y="2784"/>
                <a:ext cx="24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199" name="Line 55"/>
              <p:cNvSpPr>
                <a:spLocks noChangeAspect="1" noChangeShapeType="1"/>
              </p:cNvSpPr>
              <p:nvPr/>
            </p:nvSpPr>
            <p:spPr bwMode="auto">
              <a:xfrm flipV="1">
                <a:off x="1824" y="2928"/>
                <a:ext cx="28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  <p:sp>
            <p:nvSpPr>
              <p:cNvPr id="6200" name="Line 56"/>
              <p:cNvSpPr>
                <a:spLocks noChangeAspect="1" noChangeShapeType="1"/>
              </p:cNvSpPr>
              <p:nvPr/>
            </p:nvSpPr>
            <p:spPr bwMode="auto">
              <a:xfrm flipH="1">
                <a:off x="2004" y="2928"/>
                <a:ext cx="96" cy="2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lg" len="med"/>
              </a:ln>
              <a:effectLst/>
            </p:spPr>
            <p:txBody>
              <a:bodyPr wrap="none" anchor="ctr"/>
              <a:lstStyle/>
              <a:p>
                <a:endParaRPr lang="es-ES"/>
              </a:p>
            </p:txBody>
          </p:sp>
        </p:grpSp>
      </p:grpSp>
      <p:sp>
        <p:nvSpPr>
          <p:cNvPr id="6201" name="Line 57"/>
          <p:cNvSpPr>
            <a:spLocks noChangeAspect="1" noChangeShapeType="1"/>
          </p:cNvSpPr>
          <p:nvPr/>
        </p:nvSpPr>
        <p:spPr bwMode="auto">
          <a:xfrm flipV="1">
            <a:off x="6259513" y="2395538"/>
            <a:ext cx="1587" cy="10207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202" name="Line 58"/>
          <p:cNvSpPr>
            <a:spLocks noChangeAspect="1" noChangeShapeType="1"/>
          </p:cNvSpPr>
          <p:nvPr/>
        </p:nvSpPr>
        <p:spPr bwMode="auto">
          <a:xfrm flipV="1">
            <a:off x="6243638" y="3421063"/>
            <a:ext cx="1978025" cy="15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203" name="Line 59"/>
          <p:cNvSpPr>
            <a:spLocks noChangeAspect="1" noChangeShapeType="1"/>
          </p:cNvSpPr>
          <p:nvPr/>
        </p:nvSpPr>
        <p:spPr bwMode="auto">
          <a:xfrm flipV="1">
            <a:off x="8193088" y="2327275"/>
            <a:ext cx="1587" cy="1066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204" name="Line 60"/>
          <p:cNvSpPr>
            <a:spLocks noChangeAspect="1" noChangeShapeType="1"/>
          </p:cNvSpPr>
          <p:nvPr/>
        </p:nvSpPr>
        <p:spPr bwMode="auto">
          <a:xfrm flipV="1">
            <a:off x="6221413" y="2349500"/>
            <a:ext cx="1947862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205" name="Text Box 61"/>
          <p:cNvSpPr txBox="1">
            <a:spLocks noChangeAspect="1" noChangeArrowheads="1"/>
          </p:cNvSpPr>
          <p:nvPr/>
        </p:nvSpPr>
        <p:spPr bwMode="auto">
          <a:xfrm>
            <a:off x="7023100" y="2603500"/>
            <a:ext cx="357188" cy="320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r>
              <a:rPr lang="es-ES_tradnl" sz="1400" b="1"/>
              <a:t>H</a:t>
            </a:r>
            <a:r>
              <a:rPr lang="es-ES_tradnl" sz="1400" b="1" baseline="30000"/>
              <a:t>+</a:t>
            </a:r>
            <a:endParaRPr lang="es-ES_tradnl" sz="1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4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5" presetID="4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6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PEG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0" grpId="0" autoUpdateAnimBg="0"/>
      <p:bldP spid="6191" grpId="0" autoUpdateAnimBg="0"/>
      <p:bldP spid="6205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50825" y="1871663"/>
            <a:ext cx="85248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2400"/>
              <a:t>Other challenges:</a:t>
            </a:r>
          </a:p>
          <a:p>
            <a:endParaRPr lang="es-MX" sz="2400"/>
          </a:p>
          <a:p>
            <a:pPr>
              <a:buFontTx/>
              <a:buChar char="•"/>
            </a:pPr>
            <a:r>
              <a:rPr lang="es-MX" sz="2400"/>
              <a:t> System Size</a:t>
            </a:r>
          </a:p>
          <a:p>
            <a:pPr>
              <a:buFontTx/>
              <a:buChar char="•"/>
            </a:pPr>
            <a:endParaRPr lang="es-MX" sz="2400"/>
          </a:p>
          <a:p>
            <a:pPr>
              <a:buFontTx/>
              <a:buChar char="•"/>
            </a:pPr>
            <a:r>
              <a:rPr lang="es-MX" sz="2400"/>
              <a:t> Air, Water and Thermal Management (compressors, low </a:t>
            </a:r>
            <a:r>
              <a:rPr lang="el-GR" sz="2400">
                <a:cs typeface="Arial" charset="0"/>
              </a:rPr>
              <a:t>Δ</a:t>
            </a:r>
            <a:r>
              <a:rPr lang="es-MX" sz="2400"/>
              <a:t>T)</a:t>
            </a:r>
          </a:p>
          <a:p>
            <a:pPr>
              <a:buFontTx/>
              <a:buChar char="•"/>
            </a:pPr>
            <a:endParaRPr lang="es-MX" sz="2400"/>
          </a:p>
          <a:p>
            <a:pPr>
              <a:buFontTx/>
              <a:buChar char="•"/>
            </a:pPr>
            <a:r>
              <a:rPr lang="es-MX" sz="2400"/>
              <a:t> Heat Recovery Systems (low </a:t>
            </a:r>
            <a:r>
              <a:rPr lang="el-GR" sz="2400"/>
              <a:t>Δ</a:t>
            </a:r>
            <a:r>
              <a:rPr lang="es-MX" sz="2400"/>
              <a:t>T for CHP)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323850" y="1196975"/>
            <a:ext cx="8569325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Aft>
                <a:spcPct val="30000"/>
              </a:spcAft>
            </a:pPr>
            <a:r>
              <a:rPr lang="es-ES" sz="2400"/>
              <a:t>REMAINING OPPORTUNITIES: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System Design, Concepts, Simulation, etc.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FC Stacks (electric generator)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Balance of Plant (auxiliary)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Control System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Power Electronics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Systems Integration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Diagnostic Tools, Testing Protocols (steady &amp; transient)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Fueling Systems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Materials, Electrocataysts, others.</a:t>
            </a:r>
          </a:p>
          <a:p>
            <a:pPr>
              <a:spcAft>
                <a:spcPct val="30000"/>
              </a:spcAft>
              <a:buFontTx/>
              <a:buChar char="-"/>
            </a:pPr>
            <a:r>
              <a:rPr lang="es-MX" sz="2400"/>
              <a:t> Supply new components (ancillary)</a:t>
            </a:r>
            <a:endParaRPr lang="es-E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77" name="Picture 73"/>
          <p:cNvPicPr>
            <a:picLocks noChangeAspect="1" noChangeArrowheads="1"/>
          </p:cNvPicPr>
          <p:nvPr/>
        </p:nvPicPr>
        <p:blipFill>
          <a:blip r:embed="rId2" cstate="print"/>
          <a:srcRect l="16238" t="23619" r="15057" b="8975"/>
          <a:stretch>
            <a:fillRect/>
          </a:stretch>
        </p:blipFill>
        <p:spPr bwMode="auto">
          <a:xfrm>
            <a:off x="0" y="1065213"/>
            <a:ext cx="9144000" cy="560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78" name="Text Box 74"/>
          <p:cNvSpPr txBox="1">
            <a:spLocks noChangeArrowheads="1"/>
          </p:cNvSpPr>
          <p:nvPr/>
        </p:nvSpPr>
        <p:spPr bwMode="auto">
          <a:xfrm>
            <a:off x="447675" y="2298700"/>
            <a:ext cx="19672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Honda 2005 </a:t>
            </a:r>
            <a:r>
              <a:rPr lang="es-MX" dirty="0" smtClean="0">
                <a:solidFill>
                  <a:schemeClr val="bg1"/>
                </a:solidFill>
              </a:rPr>
              <a:t>FCX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21579" name="Text Box 75"/>
          <p:cNvSpPr txBox="1">
            <a:spLocks noChangeArrowheads="1"/>
          </p:cNvSpPr>
          <p:nvPr/>
        </p:nvSpPr>
        <p:spPr bwMode="auto">
          <a:xfrm>
            <a:off x="5651500" y="3286125"/>
            <a:ext cx="1000125" cy="244475"/>
          </a:xfrm>
          <a:prstGeom prst="rect">
            <a:avLst/>
          </a:prstGeom>
          <a:solidFill>
            <a:srgbClr val="3426EA">
              <a:alpha val="67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H2 STORAGE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0" name="Text Box 76"/>
          <p:cNvSpPr txBox="1">
            <a:spLocks noChangeArrowheads="1"/>
          </p:cNvSpPr>
          <p:nvPr/>
        </p:nvSpPr>
        <p:spPr bwMode="auto">
          <a:xfrm>
            <a:off x="4716463" y="4078288"/>
            <a:ext cx="925512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HUMIDIFIER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1" name="Text Box 77"/>
          <p:cNvSpPr txBox="1">
            <a:spLocks noChangeArrowheads="1"/>
          </p:cNvSpPr>
          <p:nvPr/>
        </p:nvSpPr>
        <p:spPr bwMode="auto">
          <a:xfrm>
            <a:off x="8137525" y="2566988"/>
            <a:ext cx="733425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FUELING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2" name="Text Box 78"/>
          <p:cNvSpPr txBox="1">
            <a:spLocks noChangeArrowheads="1"/>
          </p:cNvSpPr>
          <p:nvPr/>
        </p:nvSpPr>
        <p:spPr bwMode="auto">
          <a:xfrm>
            <a:off x="666750" y="4770438"/>
            <a:ext cx="1528763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FC COOLING SYSTEM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3" name="Text Box 79"/>
          <p:cNvSpPr txBox="1">
            <a:spLocks noChangeArrowheads="1"/>
          </p:cNvSpPr>
          <p:nvPr/>
        </p:nvSpPr>
        <p:spPr bwMode="auto">
          <a:xfrm>
            <a:off x="2627313" y="5243513"/>
            <a:ext cx="1057275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ELEC. MOTOR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4" name="Text Box 80"/>
          <p:cNvSpPr txBox="1">
            <a:spLocks noChangeArrowheads="1"/>
          </p:cNvSpPr>
          <p:nvPr/>
        </p:nvSpPr>
        <p:spPr bwMode="auto">
          <a:xfrm>
            <a:off x="2543175" y="4151313"/>
            <a:ext cx="1319213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POWER CONTROL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5" name="Text Box 81"/>
          <p:cNvSpPr txBox="1">
            <a:spLocks noChangeArrowheads="1"/>
          </p:cNvSpPr>
          <p:nvPr/>
        </p:nvSpPr>
        <p:spPr bwMode="auto">
          <a:xfrm>
            <a:off x="2351088" y="4727575"/>
            <a:ext cx="796925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AIR PUMP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6" name="Text Box 82"/>
          <p:cNvSpPr txBox="1">
            <a:spLocks noChangeArrowheads="1"/>
          </p:cNvSpPr>
          <p:nvPr/>
        </p:nvSpPr>
        <p:spPr bwMode="auto">
          <a:xfrm>
            <a:off x="333375" y="5634038"/>
            <a:ext cx="925513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HUMIDIFIER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7" name="Text Box 83"/>
          <p:cNvSpPr txBox="1">
            <a:spLocks noChangeArrowheads="1"/>
          </p:cNvSpPr>
          <p:nvPr/>
        </p:nvSpPr>
        <p:spPr bwMode="auto">
          <a:xfrm>
            <a:off x="6659563" y="2338388"/>
            <a:ext cx="1339850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ULTRACAPACITOR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8" name="Text Box 84"/>
          <p:cNvSpPr txBox="1">
            <a:spLocks noChangeArrowheads="1"/>
          </p:cNvSpPr>
          <p:nvPr/>
        </p:nvSpPr>
        <p:spPr bwMode="auto">
          <a:xfrm>
            <a:off x="5368925" y="1639888"/>
            <a:ext cx="571500" cy="244475"/>
          </a:xfrm>
          <a:prstGeom prst="rect">
            <a:avLst/>
          </a:prstGeom>
          <a:solidFill>
            <a:srgbClr val="3426EA">
              <a:alpha val="73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000">
                <a:solidFill>
                  <a:schemeClr val="bg1"/>
                </a:solidFill>
              </a:rPr>
              <a:t>CABIN</a:t>
            </a:r>
            <a:endParaRPr lang="es-ES" sz="1000">
              <a:solidFill>
                <a:schemeClr val="bg1"/>
              </a:solidFill>
            </a:endParaRPr>
          </a:p>
        </p:txBody>
      </p:sp>
      <p:sp>
        <p:nvSpPr>
          <p:cNvPr id="21589" name="Rectangle 85"/>
          <p:cNvSpPr>
            <a:spLocks noChangeArrowheads="1"/>
          </p:cNvSpPr>
          <p:nvPr/>
        </p:nvSpPr>
        <p:spPr bwMode="auto">
          <a:xfrm>
            <a:off x="4716463" y="5853113"/>
            <a:ext cx="44386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ES" sz="1400">
                <a:solidFill>
                  <a:schemeClr val="bg1"/>
                </a:solidFill>
                <a:latin typeface="Arial Narrow" pitchFamily="34" charset="0"/>
              </a:rPr>
              <a:t>http://www.pbs.org/wgbh/nova/sciencenow/3210/01-car-flash.html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52400" y="57150"/>
            <a:ext cx="8953500" cy="1676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80963" y="34925"/>
            <a:ext cx="8991600" cy="6778625"/>
            <a:chOff x="48" y="48"/>
            <a:chExt cx="5664" cy="4270"/>
          </a:xfrm>
        </p:grpSpPr>
        <p:pic>
          <p:nvPicPr>
            <p:cNvPr id="16388" name="Picture 4" descr="AUTO FORD"/>
            <p:cNvPicPr>
              <a:picLocks noChangeAspect="1" noChangeArrowheads="1"/>
            </p:cNvPicPr>
            <p:nvPr/>
          </p:nvPicPr>
          <p:blipFill>
            <a:blip r:embed="rId2" cstate="print"/>
            <a:srcRect t="14764" r="5536" b="24606"/>
            <a:stretch>
              <a:fillRect/>
            </a:stretch>
          </p:blipFill>
          <p:spPr bwMode="auto">
            <a:xfrm>
              <a:off x="1255" y="1392"/>
              <a:ext cx="3353" cy="16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6389" name="Rectangle 5"/>
            <p:cNvSpPr>
              <a:spLocks noChangeArrowheads="1"/>
            </p:cNvSpPr>
            <p:nvPr/>
          </p:nvSpPr>
          <p:spPr bwMode="auto">
            <a:xfrm>
              <a:off x="1728" y="48"/>
              <a:ext cx="36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MX" sz="2000" u="sng">
                  <a:solidFill>
                    <a:srgbClr val="000099"/>
                  </a:solidFill>
                </a:rPr>
                <a:t>A whole new industry for the Fuel Cell Car</a:t>
              </a:r>
            </a:p>
          </p:txBody>
        </p:sp>
        <p:sp>
          <p:nvSpPr>
            <p:cNvPr id="16390" name="Rectangle 6"/>
            <p:cNvSpPr>
              <a:spLocks noChangeArrowheads="1"/>
            </p:cNvSpPr>
            <p:nvPr/>
          </p:nvSpPr>
          <p:spPr bwMode="auto">
            <a:xfrm>
              <a:off x="240" y="708"/>
              <a:ext cx="1632" cy="6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Vehicle (</a:t>
              </a:r>
              <a:r>
                <a:rPr lang="es-MX" sz="1600"/>
                <a:t>Design, Manufactuing, Parts Supply</a:t>
              </a:r>
              <a:r>
                <a:rPr lang="es-MX" sz="2000"/>
                <a:t>)</a:t>
              </a:r>
            </a:p>
          </p:txBody>
        </p:sp>
        <p:sp>
          <p:nvSpPr>
            <p:cNvPr id="16391" name="Rectangle 7"/>
            <p:cNvSpPr>
              <a:spLocks noChangeArrowheads="1"/>
            </p:cNvSpPr>
            <p:nvPr/>
          </p:nvSpPr>
          <p:spPr bwMode="auto">
            <a:xfrm>
              <a:off x="3888" y="576"/>
              <a:ext cx="1728" cy="44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Power Plant (</a:t>
              </a:r>
              <a:r>
                <a:rPr lang="es-MX" sz="1600"/>
                <a:t>FC, BOP, Crtl, monitoring, etc.</a:t>
              </a:r>
              <a:r>
                <a:rPr lang="es-MX" sz="2000"/>
                <a:t>)</a:t>
              </a:r>
            </a:p>
          </p:txBody>
        </p:sp>
        <p:sp>
          <p:nvSpPr>
            <p:cNvPr id="16392" name="Rectangle 8"/>
            <p:cNvSpPr>
              <a:spLocks noChangeArrowheads="1"/>
            </p:cNvSpPr>
            <p:nvPr/>
          </p:nvSpPr>
          <p:spPr bwMode="auto">
            <a:xfrm>
              <a:off x="3408" y="3312"/>
              <a:ext cx="2256" cy="60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Power Drive System (</a:t>
              </a:r>
              <a:r>
                <a:rPr lang="es-MX" sz="1600"/>
                <a:t>Design, Manufacturing techniques, componentes, Service, Maintenance</a:t>
              </a:r>
              <a:r>
                <a:rPr lang="es-MX" sz="2000"/>
                <a:t>)</a:t>
              </a:r>
            </a:p>
          </p:txBody>
        </p:sp>
        <p:sp>
          <p:nvSpPr>
            <p:cNvPr id="16393" name="Rectangle 9"/>
            <p:cNvSpPr>
              <a:spLocks noChangeArrowheads="1"/>
            </p:cNvSpPr>
            <p:nvPr/>
          </p:nvSpPr>
          <p:spPr bwMode="auto">
            <a:xfrm>
              <a:off x="4704" y="1728"/>
              <a:ext cx="960" cy="11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System integration (</a:t>
              </a:r>
              <a:r>
                <a:rPr lang="es-MX" sz="1600"/>
                <a:t>Design, Ctrl,  power electronics., etc</a:t>
              </a:r>
              <a:r>
                <a:rPr lang="es-MX" sz="2000"/>
                <a:t>)</a:t>
              </a:r>
            </a:p>
          </p:txBody>
        </p:sp>
        <p:sp>
          <p:nvSpPr>
            <p:cNvPr id="16394" name="Rectangle 10"/>
            <p:cNvSpPr>
              <a:spLocks noChangeArrowheads="1"/>
            </p:cNvSpPr>
            <p:nvPr/>
          </p:nvSpPr>
          <p:spPr bwMode="auto">
            <a:xfrm>
              <a:off x="96" y="2544"/>
              <a:ext cx="1344" cy="75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Fuel (</a:t>
              </a:r>
              <a:r>
                <a:rPr lang="es-MX" sz="1600"/>
                <a:t>generation, transportation/distribution, storage, transfer systems</a:t>
              </a:r>
              <a:r>
                <a:rPr lang="es-MX" sz="2000"/>
                <a:t>)</a:t>
              </a:r>
            </a:p>
          </p:txBody>
        </p:sp>
        <p:sp>
          <p:nvSpPr>
            <p:cNvPr id="16395" name="Line 11"/>
            <p:cNvSpPr>
              <a:spLocks noChangeShapeType="1"/>
            </p:cNvSpPr>
            <p:nvPr/>
          </p:nvSpPr>
          <p:spPr bwMode="auto">
            <a:xfrm>
              <a:off x="912" y="1344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396" name="Line 12"/>
            <p:cNvSpPr>
              <a:spLocks noChangeShapeType="1"/>
            </p:cNvSpPr>
            <p:nvPr/>
          </p:nvSpPr>
          <p:spPr bwMode="auto">
            <a:xfrm flipH="1">
              <a:off x="4032" y="1248"/>
              <a:ext cx="432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397" name="Line 13"/>
            <p:cNvSpPr>
              <a:spLocks noChangeShapeType="1"/>
            </p:cNvSpPr>
            <p:nvPr/>
          </p:nvSpPr>
          <p:spPr bwMode="auto">
            <a:xfrm flipH="1" flipV="1">
              <a:off x="3360" y="2736"/>
              <a:ext cx="24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398" name="Line 14"/>
            <p:cNvSpPr>
              <a:spLocks noChangeShapeType="1"/>
            </p:cNvSpPr>
            <p:nvPr/>
          </p:nvSpPr>
          <p:spPr bwMode="auto">
            <a:xfrm flipV="1">
              <a:off x="1344" y="2064"/>
              <a:ext cx="144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399" name="Line 15"/>
            <p:cNvSpPr>
              <a:spLocks noChangeShapeType="1"/>
            </p:cNvSpPr>
            <p:nvPr/>
          </p:nvSpPr>
          <p:spPr bwMode="auto">
            <a:xfrm flipV="1">
              <a:off x="5184" y="124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400" name="Line 16"/>
            <p:cNvSpPr>
              <a:spLocks noChangeShapeType="1"/>
            </p:cNvSpPr>
            <p:nvPr/>
          </p:nvSpPr>
          <p:spPr bwMode="auto">
            <a:xfrm>
              <a:off x="5184" y="273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ES"/>
            </a:p>
          </p:txBody>
        </p:sp>
        <p:sp>
          <p:nvSpPr>
            <p:cNvPr id="16401" name="Rectangle 17"/>
            <p:cNvSpPr>
              <a:spLocks noChangeArrowheads="1"/>
            </p:cNvSpPr>
            <p:nvPr/>
          </p:nvSpPr>
          <p:spPr bwMode="auto">
            <a:xfrm>
              <a:off x="48" y="528"/>
              <a:ext cx="5664" cy="3408"/>
            </a:xfrm>
            <a:prstGeom prst="rect">
              <a:avLst/>
            </a:prstGeom>
            <a:noFill/>
            <a:ln w="9525" cap="rnd">
              <a:solidFill>
                <a:schemeClr val="tx1"/>
              </a:solidFill>
              <a:prstDash val="sysDot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402" name="Rectangle 18"/>
            <p:cNvSpPr>
              <a:spLocks noChangeArrowheads="1"/>
            </p:cNvSpPr>
            <p:nvPr/>
          </p:nvSpPr>
          <p:spPr bwMode="auto">
            <a:xfrm>
              <a:off x="2064" y="414"/>
              <a:ext cx="1488" cy="79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Service and Maintenance (</a:t>
              </a:r>
              <a:r>
                <a:rPr lang="es-MX" sz="1600"/>
                <a:t>infrastructure, tools, technitians, etc.)</a:t>
              </a:r>
              <a:endParaRPr lang="es-MX" sz="2000"/>
            </a:p>
          </p:txBody>
        </p:sp>
        <p:sp>
          <p:nvSpPr>
            <p:cNvPr id="16403" name="Rectangle 19"/>
            <p:cNvSpPr>
              <a:spLocks noChangeArrowheads="1"/>
            </p:cNvSpPr>
            <p:nvPr/>
          </p:nvSpPr>
          <p:spPr bwMode="auto">
            <a:xfrm>
              <a:off x="1824" y="3600"/>
              <a:ext cx="1248" cy="71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MX" sz="2000"/>
                <a:t>Safety (</a:t>
              </a:r>
              <a:r>
                <a:rPr lang="es-MX" sz="1600"/>
                <a:t>sensors and other devices, Norms and Standards</a:t>
              </a:r>
              <a:endParaRPr lang="es-E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Group 2"/>
          <p:cNvGraphicFramePr>
            <a:graphicFrameLocks noGrp="1"/>
          </p:cNvGraphicFramePr>
          <p:nvPr/>
        </p:nvGraphicFramePr>
        <p:xfrm>
          <a:off x="34925" y="968375"/>
          <a:ext cx="4392613" cy="5770880"/>
        </p:xfrm>
        <a:graphic>
          <a:graphicData uri="http://schemas.openxmlformats.org/drawingml/2006/table">
            <a:tbl>
              <a:tblPr/>
              <a:tblGrid>
                <a:gridCol w="2197100"/>
                <a:gridCol w="2195513"/>
              </a:tblGrid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Technology 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GM Tech. Steps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Fuel cell and by-wire concept 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</a:t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Chevrolet Sequel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49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Fuel cell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 </a:t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Chevrolet Equinox Fuel Cell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730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charset="0"/>
                          <a:cs typeface="Arial" charset="0"/>
                        </a:rPr>
                        <a:t>Hydrogen fuel cell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charset="0"/>
                          <a:cs typeface="Arial" charset="0"/>
                        </a:rPr>
                        <a:t>HydroGen3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019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3333"/>
                          </a:solidFill>
                          <a:effectLst/>
                          <a:latin typeface="Arial" charset="0"/>
                          <a:cs typeface="Arial" charset="0"/>
                        </a:rPr>
                        <a:t>Fuel cell and by-wire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</a:t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Hy-wire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958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Fuel cell and by-wire concept</a:t>
                      </a:r>
                      <a:endParaRPr kumimoji="0" 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BEB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</a:t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AUTOnomy </a:t>
                      </a:r>
                    </a:p>
                  </a:txBody>
                  <a:tcPr horzOverflow="overflow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2313" name="Rectangle 25"/>
          <p:cNvSpPr>
            <a:spLocks noChangeArrowheads="1"/>
          </p:cNvSpPr>
          <p:nvPr/>
        </p:nvSpPr>
        <p:spPr bwMode="auto">
          <a:xfrm>
            <a:off x="2786063" y="6113463"/>
            <a:ext cx="215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>
                <a:solidFill>
                  <a:srgbClr val="333333"/>
                </a:solidFill>
                <a:cs typeface="Arial" charset="0"/>
              </a:rPr>
              <a:t> </a:t>
            </a:r>
            <a:endParaRPr lang="en-US" sz="2400">
              <a:latin typeface="Times New Roman" pitchFamily="18" charset="0"/>
            </a:endParaRPr>
          </a:p>
        </p:txBody>
      </p:sp>
      <p:pic>
        <p:nvPicPr>
          <p:cNvPr id="12314" name="Picture 26" descr="Photo: Chevrolet Sequ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6100" y="1844675"/>
            <a:ext cx="1285875" cy="638175"/>
          </a:xfrm>
          <a:prstGeom prst="rect">
            <a:avLst/>
          </a:prstGeom>
          <a:noFill/>
        </p:spPr>
      </p:pic>
      <p:pic>
        <p:nvPicPr>
          <p:cNvPr id="12315" name="Picture 27" descr="Photo: Chevrolet Equinox Fuel Ce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81500" y="3165475"/>
            <a:ext cx="1333500" cy="666750"/>
          </a:xfrm>
          <a:prstGeom prst="rect">
            <a:avLst/>
          </a:prstGeom>
          <a:noFill/>
        </p:spPr>
      </p:pic>
      <p:pic>
        <p:nvPicPr>
          <p:cNvPr id="12316" name="Picture 28" descr="Photo: HydroGen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6750" y="4211638"/>
            <a:ext cx="962025" cy="628650"/>
          </a:xfrm>
          <a:prstGeom prst="rect">
            <a:avLst/>
          </a:prstGeom>
          <a:noFill/>
        </p:spPr>
      </p:pic>
      <p:pic>
        <p:nvPicPr>
          <p:cNvPr id="12317" name="Picture 29" descr="Photo: Hy-wi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5157788"/>
            <a:ext cx="1133475" cy="647700"/>
          </a:xfrm>
          <a:prstGeom prst="rect">
            <a:avLst/>
          </a:prstGeom>
          <a:noFill/>
        </p:spPr>
      </p:pic>
      <p:pic>
        <p:nvPicPr>
          <p:cNvPr id="12318" name="Picture 30" descr="Photo: AUTOnom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33888" y="6161088"/>
            <a:ext cx="1123950" cy="58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1655990" y="980728"/>
            <a:ext cx="59357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2800" b="1" dirty="0" smtClean="0"/>
              <a:t>COMPROMISO DE LA INDUSTRIA</a:t>
            </a:r>
            <a:endParaRPr lang="es-ES" sz="2800" b="1" dirty="0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55650" y="1644209"/>
            <a:ext cx="304602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2800" b="1" dirty="0"/>
              <a:t> </a:t>
            </a:r>
            <a:r>
              <a:rPr lang="es-MX" sz="2800" b="1" dirty="0" smtClean="0"/>
              <a:t>Daimler</a:t>
            </a:r>
            <a:endParaRPr lang="es-MX" sz="2800" b="1" dirty="0" smtClean="0"/>
          </a:p>
          <a:p>
            <a:pPr>
              <a:buFontTx/>
              <a:buChar char="•"/>
            </a:pPr>
            <a:r>
              <a:rPr lang="es-MX" sz="2800" b="1" dirty="0" smtClean="0"/>
              <a:t> Ford</a:t>
            </a:r>
          </a:p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smtClean="0"/>
              <a:t>General Motors</a:t>
            </a:r>
          </a:p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smtClean="0"/>
              <a:t>Honda</a:t>
            </a:r>
          </a:p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smtClean="0"/>
              <a:t>Hyundai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904496" y="1628800"/>
            <a:ext cx="172835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err="1" smtClean="0"/>
              <a:t>Kia</a:t>
            </a:r>
            <a:r>
              <a:rPr lang="es-MX" sz="2800" b="1" dirty="0" smtClean="0"/>
              <a:t>,</a:t>
            </a:r>
          </a:p>
          <a:p>
            <a:pPr>
              <a:buFontTx/>
              <a:buChar char="•"/>
            </a:pPr>
            <a:r>
              <a:rPr lang="es-MX" sz="2800" b="1" dirty="0" smtClean="0"/>
              <a:t> Renault</a:t>
            </a:r>
          </a:p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smtClean="0"/>
              <a:t>Nissan</a:t>
            </a:r>
          </a:p>
          <a:p>
            <a:pPr>
              <a:buFontTx/>
              <a:buChar char="•"/>
            </a:pPr>
            <a:r>
              <a:rPr lang="es-MX" sz="2800" b="1" dirty="0" smtClean="0"/>
              <a:t> </a:t>
            </a:r>
            <a:r>
              <a:rPr lang="es-MX" sz="2800" b="1" dirty="0" smtClean="0"/>
              <a:t>Toyota</a:t>
            </a:r>
            <a:endParaRPr lang="es-ES" sz="2800" b="1" dirty="0"/>
          </a:p>
        </p:txBody>
      </p:sp>
      <p:sp>
        <p:nvSpPr>
          <p:cNvPr id="5" name="4 CuadroTexto"/>
          <p:cNvSpPr txBox="1"/>
          <p:nvPr/>
        </p:nvSpPr>
        <p:spPr>
          <a:xfrm>
            <a:off x="467545" y="4005064"/>
            <a:ext cx="86764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 smtClean="0">
                <a:solidFill>
                  <a:srgbClr val="008000"/>
                </a:solidFill>
              </a:rPr>
              <a:t>Vehículos con celdas de combustible para 2015</a:t>
            </a:r>
          </a:p>
          <a:p>
            <a:endParaRPr lang="es-ES" sz="2800" b="1" dirty="0" smtClean="0">
              <a:solidFill>
                <a:srgbClr val="008000"/>
              </a:solidFill>
            </a:endParaRPr>
          </a:p>
          <a:p>
            <a:r>
              <a:rPr lang="es-ES" sz="2800" b="1" dirty="0" smtClean="0">
                <a:solidFill>
                  <a:srgbClr val="008000"/>
                </a:solidFill>
              </a:rPr>
              <a:t>NOW (</a:t>
            </a:r>
            <a:r>
              <a:rPr lang="es-ES" b="1" dirty="0" err="1" smtClean="0">
                <a:solidFill>
                  <a:srgbClr val="008000"/>
                </a:solidFill>
              </a:rPr>
              <a:t>National</a:t>
            </a:r>
            <a:r>
              <a:rPr lang="es-ES" b="1" dirty="0" smtClean="0">
                <a:solidFill>
                  <a:srgbClr val="008000"/>
                </a:solidFill>
              </a:rPr>
              <a:t> </a:t>
            </a:r>
            <a:r>
              <a:rPr lang="es-ES" b="1" dirty="0" err="1" smtClean="0">
                <a:solidFill>
                  <a:srgbClr val="008000"/>
                </a:solidFill>
              </a:rPr>
              <a:t>Organization</a:t>
            </a:r>
            <a:r>
              <a:rPr lang="es-ES" b="1" dirty="0" smtClean="0">
                <a:solidFill>
                  <a:srgbClr val="008000"/>
                </a:solidFill>
              </a:rPr>
              <a:t> </a:t>
            </a:r>
            <a:r>
              <a:rPr lang="es-ES" b="1" dirty="0" err="1" smtClean="0">
                <a:solidFill>
                  <a:srgbClr val="008000"/>
                </a:solidFill>
              </a:rPr>
              <a:t>for</a:t>
            </a:r>
            <a:r>
              <a:rPr lang="es-ES" b="1" dirty="0" smtClean="0">
                <a:solidFill>
                  <a:srgbClr val="008000"/>
                </a:solidFill>
              </a:rPr>
              <a:t> </a:t>
            </a:r>
            <a:r>
              <a:rPr lang="es-ES" b="1" dirty="0" err="1" smtClean="0">
                <a:solidFill>
                  <a:srgbClr val="008000"/>
                </a:solidFill>
              </a:rPr>
              <a:t>Hydrogen</a:t>
            </a:r>
            <a:r>
              <a:rPr lang="es-ES" b="1" dirty="0" smtClean="0">
                <a:solidFill>
                  <a:srgbClr val="008000"/>
                </a:solidFill>
              </a:rPr>
              <a:t> and Fuel </a:t>
            </a:r>
            <a:r>
              <a:rPr lang="es-ES" b="1" dirty="0" err="1" smtClean="0">
                <a:solidFill>
                  <a:srgbClr val="008000"/>
                </a:solidFill>
              </a:rPr>
              <a:t>Cells</a:t>
            </a:r>
            <a:r>
              <a:rPr lang="es-ES" b="1" dirty="0" smtClean="0">
                <a:solidFill>
                  <a:srgbClr val="008000"/>
                </a:solidFill>
              </a:rPr>
              <a:t> </a:t>
            </a:r>
            <a:r>
              <a:rPr lang="es-ES" b="1" dirty="0" err="1" smtClean="0">
                <a:solidFill>
                  <a:srgbClr val="008000"/>
                </a:solidFill>
              </a:rPr>
              <a:t>Technology</a:t>
            </a:r>
            <a:r>
              <a:rPr lang="es-ES" sz="2800" b="1" dirty="0" smtClean="0">
                <a:solidFill>
                  <a:srgbClr val="008000"/>
                </a:solidFill>
              </a:rPr>
              <a:t>) = infraestructura para H2 en Alemania</a:t>
            </a:r>
            <a:endParaRPr lang="es-ES" sz="28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 l="11075"/>
          <a:stretch>
            <a:fillRect/>
          </a:stretch>
        </p:blipFill>
        <p:spPr bwMode="auto">
          <a:xfrm>
            <a:off x="395288" y="0"/>
            <a:ext cx="8172450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187624" y="1628800"/>
            <a:ext cx="68517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i="1" dirty="0" smtClean="0">
                <a:solidFill>
                  <a:srgbClr val="008000"/>
                </a:solidFill>
              </a:rPr>
              <a:t>Celdas en </a:t>
            </a:r>
            <a:r>
              <a:rPr lang="es-ES" sz="2000" b="1" i="1" dirty="0" smtClean="0">
                <a:solidFill>
                  <a:srgbClr val="008000"/>
                </a:solidFill>
              </a:rPr>
              <a:t>Transporte</a:t>
            </a:r>
            <a:r>
              <a:rPr lang="es-ES" sz="2000" b="1" dirty="0" smtClean="0"/>
              <a:t>: </a:t>
            </a:r>
            <a:r>
              <a:rPr lang="es-ES" sz="3200" b="1" dirty="0" smtClean="0">
                <a:solidFill>
                  <a:schemeClr val="accent6"/>
                </a:solidFill>
              </a:rPr>
              <a:t>Últimas Reflexiones</a:t>
            </a:r>
            <a:endParaRPr lang="es-ES" sz="2000" b="1" dirty="0">
              <a:solidFill>
                <a:schemeClr val="accent6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488123" y="2924944"/>
            <a:ext cx="8116324" cy="307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s-ES" sz="2400" b="1" dirty="0" smtClean="0">
                <a:solidFill>
                  <a:schemeClr val="accent6"/>
                </a:solidFill>
              </a:rPr>
              <a:t>El </a:t>
            </a:r>
            <a:r>
              <a:rPr lang="es-ES" sz="2400" b="1" dirty="0" smtClean="0">
                <a:solidFill>
                  <a:srgbClr val="C00000"/>
                </a:solidFill>
              </a:rPr>
              <a:t>petróleo daña </a:t>
            </a:r>
            <a:r>
              <a:rPr lang="es-ES" sz="2400" b="1" dirty="0" smtClean="0">
                <a:solidFill>
                  <a:schemeClr val="accent6"/>
                </a:solidFill>
              </a:rPr>
              <a:t>nuestro entorno y se está agotando</a:t>
            </a:r>
          </a:p>
          <a:p>
            <a:pPr algn="ctr">
              <a:spcAft>
                <a:spcPts val="1200"/>
              </a:spcAft>
            </a:pPr>
            <a:r>
              <a:rPr lang="es-ES" sz="2400" b="1" i="1" dirty="0" smtClean="0">
                <a:solidFill>
                  <a:schemeClr val="accent6"/>
                </a:solidFill>
              </a:rPr>
              <a:t>Hidrógeno </a:t>
            </a:r>
            <a:r>
              <a:rPr lang="es-ES" sz="2400" b="1" dirty="0" smtClean="0">
                <a:solidFill>
                  <a:schemeClr val="accent6"/>
                </a:solidFill>
              </a:rPr>
              <a:t>ofrece un camino hacia fuentes </a:t>
            </a:r>
            <a:r>
              <a:rPr lang="es-ES" sz="2400" b="1" i="1" dirty="0" smtClean="0">
                <a:solidFill>
                  <a:schemeClr val="accent2"/>
                </a:solidFill>
              </a:rPr>
              <a:t>renovables</a:t>
            </a:r>
          </a:p>
          <a:p>
            <a:pPr algn="ctr">
              <a:spcAft>
                <a:spcPts val="1200"/>
              </a:spcAft>
            </a:pPr>
            <a:r>
              <a:rPr lang="es-ES" sz="2400" b="1" dirty="0" smtClean="0">
                <a:solidFill>
                  <a:srgbClr val="008000"/>
                </a:solidFill>
              </a:rPr>
              <a:t>Transporte con celdas </a:t>
            </a:r>
            <a:r>
              <a:rPr lang="es-ES" sz="2400" b="1" dirty="0" smtClean="0">
                <a:solidFill>
                  <a:schemeClr val="accent6"/>
                </a:solidFill>
              </a:rPr>
              <a:t>= limpio, eficiente, silencioso</a:t>
            </a:r>
          </a:p>
          <a:p>
            <a:pPr algn="ctr">
              <a:spcAft>
                <a:spcPts val="1200"/>
              </a:spcAft>
            </a:pPr>
            <a:r>
              <a:rPr lang="es-ES" sz="2400" b="1" dirty="0" smtClean="0">
                <a:solidFill>
                  <a:schemeClr val="accent6"/>
                </a:solidFill>
              </a:rPr>
              <a:t>La tecnología tiene retos pero los está superando</a:t>
            </a:r>
          </a:p>
          <a:p>
            <a:pPr algn="ctr">
              <a:spcAft>
                <a:spcPts val="1200"/>
              </a:spcAft>
            </a:pPr>
            <a:r>
              <a:rPr lang="es-ES" sz="2400" b="1" dirty="0" smtClean="0">
                <a:solidFill>
                  <a:srgbClr val="FF9900"/>
                </a:solidFill>
              </a:rPr>
              <a:t>Potenciales beneficios económicos</a:t>
            </a:r>
          </a:p>
          <a:p>
            <a:pPr algn="ctr">
              <a:spcAft>
                <a:spcPts val="1200"/>
              </a:spcAft>
            </a:pPr>
            <a:r>
              <a:rPr lang="es-ES" sz="2400" b="1" dirty="0" smtClean="0">
                <a:solidFill>
                  <a:schemeClr val="accent6"/>
                </a:solidFill>
              </a:rPr>
              <a:t>El cambio llegará – habrá que </a:t>
            </a:r>
            <a:r>
              <a:rPr lang="es-ES" sz="2400" b="1" i="1" dirty="0" smtClean="0">
                <a:solidFill>
                  <a:srgbClr val="FF0000"/>
                </a:solidFill>
              </a:rPr>
              <a:t>prepararse</a:t>
            </a:r>
            <a:endParaRPr lang="es-ES" sz="24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 l="21410" t="21066" r="22148" b="30516"/>
          <a:stretch>
            <a:fillRect/>
          </a:stretch>
        </p:blipFill>
        <p:spPr bwMode="auto">
          <a:xfrm>
            <a:off x="1262063" y="1346200"/>
            <a:ext cx="6478587" cy="417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27288" y="5440363"/>
            <a:ext cx="143986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b="1"/>
              <a:t>ANODE</a:t>
            </a:r>
          </a:p>
          <a:p>
            <a:pPr algn="ctr"/>
            <a:r>
              <a:rPr lang="es-MX" sz="1200" b="1"/>
              <a:t>(FUEL OXIDIZES)</a:t>
            </a:r>
            <a:endParaRPr lang="es-ES" sz="1200" b="1"/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5067300" y="5440363"/>
            <a:ext cx="173196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b="1"/>
              <a:t>CATHODE</a:t>
            </a:r>
          </a:p>
          <a:p>
            <a:pPr algn="ctr"/>
            <a:r>
              <a:rPr lang="es-MX" sz="1200" b="1"/>
              <a:t>(OXYGEN REDUCED)</a:t>
            </a:r>
            <a:endParaRPr lang="es-ES" sz="1200" b="1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563938" y="6165850"/>
            <a:ext cx="186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b="1"/>
              <a:t>ELECTROLYTE</a:t>
            </a:r>
            <a:endParaRPr lang="es-ES" b="1"/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41325" y="1722438"/>
            <a:ext cx="1123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200" b="1"/>
              <a:t>ELECTRONS</a:t>
            </a:r>
          </a:p>
          <a:p>
            <a:pPr algn="ctr"/>
            <a:r>
              <a:rPr lang="es-MX" sz="1200" b="1"/>
              <a:t>PRODUCED</a:t>
            </a:r>
            <a:endParaRPr lang="es-ES" sz="1200" b="1"/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662863" y="1773238"/>
            <a:ext cx="1123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200" b="1"/>
              <a:t>ELECTRONS</a:t>
            </a:r>
          </a:p>
          <a:p>
            <a:pPr algn="ctr"/>
            <a:r>
              <a:rPr lang="es-MX" sz="1200" b="1"/>
              <a:t>CONSUMED</a:t>
            </a:r>
            <a:endParaRPr lang="es-ES" sz="1200" b="1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679450" y="2568575"/>
            <a:ext cx="990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400" b="1"/>
              <a:t>hydrogen</a:t>
            </a:r>
          </a:p>
          <a:p>
            <a:pPr algn="ctr"/>
            <a:r>
              <a:rPr lang="es-MX" sz="1400" b="1"/>
              <a:t>inlet</a:t>
            </a:r>
            <a:endParaRPr lang="es-ES" sz="1400" b="1"/>
          </a:p>
        </p:txBody>
      </p:sp>
      <p:sp>
        <p:nvSpPr>
          <p:cNvPr id="7179" name="Line 11"/>
          <p:cNvSpPr>
            <a:spLocks noChangeShapeType="1"/>
          </p:cNvSpPr>
          <p:nvPr/>
        </p:nvSpPr>
        <p:spPr bwMode="auto">
          <a:xfrm>
            <a:off x="827088" y="2565400"/>
            <a:ext cx="865187" cy="0"/>
          </a:xfrm>
          <a:prstGeom prst="line">
            <a:avLst/>
          </a:prstGeom>
          <a:noFill/>
          <a:ln w="57150">
            <a:solidFill>
              <a:srgbClr val="E53629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6948488" y="981075"/>
            <a:ext cx="11874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sz="1400" b="1"/>
              <a:t>air (oxygen)</a:t>
            </a:r>
          </a:p>
          <a:p>
            <a:pPr algn="ctr"/>
            <a:r>
              <a:rPr lang="es-MX" sz="1400" b="1"/>
              <a:t>inlet</a:t>
            </a:r>
            <a:endParaRPr lang="es-ES" sz="1400" b="1"/>
          </a:p>
        </p:txBody>
      </p:sp>
      <p:sp>
        <p:nvSpPr>
          <p:cNvPr id="7181" name="Line 13"/>
          <p:cNvSpPr>
            <a:spLocks noChangeShapeType="1"/>
          </p:cNvSpPr>
          <p:nvPr/>
        </p:nvSpPr>
        <p:spPr bwMode="auto">
          <a:xfrm flipH="1">
            <a:off x="7019925" y="1484313"/>
            <a:ext cx="68263" cy="428625"/>
          </a:xfrm>
          <a:prstGeom prst="line">
            <a:avLst/>
          </a:prstGeom>
          <a:noFill/>
          <a:ln w="57150">
            <a:solidFill>
              <a:srgbClr val="0066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7182" name="Line 14"/>
          <p:cNvSpPr>
            <a:spLocks noChangeShapeType="1"/>
          </p:cNvSpPr>
          <p:nvPr/>
        </p:nvSpPr>
        <p:spPr bwMode="auto">
          <a:xfrm flipV="1">
            <a:off x="3348038" y="5084763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7183" name="Line 15"/>
          <p:cNvSpPr>
            <a:spLocks noChangeShapeType="1"/>
          </p:cNvSpPr>
          <p:nvPr/>
        </p:nvSpPr>
        <p:spPr bwMode="auto">
          <a:xfrm flipH="1" flipV="1">
            <a:off x="5292725" y="5157788"/>
            <a:ext cx="142875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  <p:sp>
        <p:nvSpPr>
          <p:cNvPr id="7184" name="Line 16"/>
          <p:cNvSpPr>
            <a:spLocks noChangeShapeType="1"/>
          </p:cNvSpPr>
          <p:nvPr/>
        </p:nvSpPr>
        <p:spPr bwMode="auto">
          <a:xfrm flipV="1">
            <a:off x="4500563" y="544512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1727200" y="2844800"/>
            <a:ext cx="5903913" cy="719138"/>
          </a:xfrm>
          <a:prstGeom prst="rightArrow">
            <a:avLst>
              <a:gd name="adj1" fmla="val 39074"/>
              <a:gd name="adj2" fmla="val 128049"/>
            </a:avLst>
          </a:prstGeom>
          <a:gradFill rotWithShape="1">
            <a:gsLst>
              <a:gs pos="0">
                <a:srgbClr val="E53629">
                  <a:alpha val="50000"/>
                </a:srgbClr>
              </a:gs>
              <a:gs pos="50000">
                <a:schemeClr val="bg1"/>
              </a:gs>
              <a:gs pos="100000">
                <a:srgbClr val="E53629">
                  <a:alpha val="50000"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b="1"/>
              <a:t>ENERGY</a:t>
            </a:r>
            <a:endParaRPr lang="es-ES" b="1"/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22288" y="1852613"/>
            <a:ext cx="8208962" cy="15255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s-ES_tradnl" sz="2400"/>
              <a:t>Internal Combustion Engines - </a:t>
            </a:r>
            <a:r>
              <a:rPr lang="es-ES_tradnl" sz="2400" b="1"/>
              <a:t>Carnot Cycle (</a:t>
            </a:r>
            <a:r>
              <a:rPr lang="es-ES_tradnl" sz="2400" b="1">
                <a:sym typeface="Symbol" pitchFamily="18" charset="2"/>
              </a:rPr>
              <a:t> </a:t>
            </a:r>
            <a:r>
              <a:rPr lang="es-ES_tradnl" sz="2400" b="1"/>
              <a:t>30%)</a:t>
            </a:r>
            <a:endParaRPr lang="es-ES_tradnl" sz="2400"/>
          </a:p>
          <a:p>
            <a:pPr eaLnBrk="0" hangingPunct="0"/>
            <a:endParaRPr lang="es-ES_tradnl" sz="1400"/>
          </a:p>
          <a:p>
            <a:pPr algn="ctr" eaLnBrk="0" hangingPunct="0"/>
            <a:r>
              <a:rPr lang="es-ES_tradnl" sz="2200" b="1">
                <a:solidFill>
                  <a:srgbClr val="006600"/>
                </a:solidFill>
              </a:rPr>
              <a:t>Chemical</a:t>
            </a:r>
            <a:r>
              <a:rPr lang="es-ES_tradnl" sz="2200" b="1"/>
              <a:t>   </a:t>
            </a:r>
            <a:r>
              <a:rPr lang="es-ES_tradnl" sz="2200" b="1">
                <a:sym typeface="Symbol" pitchFamily="18" charset="2"/>
              </a:rPr>
              <a:t></a:t>
            </a:r>
            <a:r>
              <a:rPr lang="es-ES_tradnl" sz="2200" b="1"/>
              <a:t>  </a:t>
            </a:r>
            <a:r>
              <a:rPr lang="es-ES_tradnl" sz="2200" b="1">
                <a:solidFill>
                  <a:srgbClr val="E53629"/>
                </a:solidFill>
              </a:rPr>
              <a:t>Thermal</a:t>
            </a:r>
            <a:r>
              <a:rPr lang="es-ES_tradnl" sz="2200" b="1"/>
              <a:t> </a:t>
            </a:r>
            <a:r>
              <a:rPr lang="es-ES_tradnl" sz="2400" b="1">
                <a:sym typeface="Symbol" pitchFamily="18" charset="2"/>
              </a:rPr>
              <a:t></a:t>
            </a:r>
            <a:r>
              <a:rPr lang="es-ES_tradnl" sz="2200" b="1"/>
              <a:t> </a:t>
            </a:r>
            <a:r>
              <a:rPr lang="es-ES_tradnl" sz="2200" b="1">
                <a:solidFill>
                  <a:schemeClr val="bg2"/>
                </a:solidFill>
              </a:rPr>
              <a:t>Mechanical</a:t>
            </a:r>
            <a:r>
              <a:rPr lang="es-ES_tradnl" sz="2200" b="1"/>
              <a:t> </a:t>
            </a:r>
            <a:r>
              <a:rPr lang="es-ES_tradnl" sz="2200" b="1">
                <a:sym typeface="Symbol" pitchFamily="18" charset="2"/>
              </a:rPr>
              <a:t></a:t>
            </a:r>
            <a:r>
              <a:rPr lang="es-ES_tradnl" sz="2200" b="1"/>
              <a:t> </a:t>
            </a:r>
            <a:r>
              <a:rPr lang="es-ES_tradnl" sz="2200" b="1">
                <a:solidFill>
                  <a:schemeClr val="accent2"/>
                </a:solidFill>
              </a:rPr>
              <a:t>Electric</a:t>
            </a:r>
          </a:p>
          <a:p>
            <a:pPr algn="ctr" eaLnBrk="0" hangingPunct="0">
              <a:lnSpc>
                <a:spcPct val="70000"/>
              </a:lnSpc>
            </a:pPr>
            <a:endParaRPr lang="es-ES_tradnl" sz="2200" b="1">
              <a:solidFill>
                <a:schemeClr val="accent2"/>
              </a:solidFill>
            </a:endParaRPr>
          </a:p>
          <a:p>
            <a:pPr algn="ctr" eaLnBrk="0" hangingPunct="0">
              <a:lnSpc>
                <a:spcPct val="70000"/>
              </a:lnSpc>
            </a:pPr>
            <a:r>
              <a:rPr lang="es-ES_tradnl" sz="2400" b="1"/>
              <a:t> 	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568325" y="3886200"/>
            <a:ext cx="8388350" cy="10048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s-ES_tradnl" sz="2400"/>
              <a:t>Fuel Cells – efficiency </a:t>
            </a:r>
            <a:r>
              <a:rPr lang="es-ES_tradnl" sz="2400" b="1">
                <a:sym typeface="Symbol" pitchFamily="18" charset="2"/>
              </a:rPr>
              <a:t>G ( 83%), </a:t>
            </a:r>
            <a:endParaRPr lang="es-ES_tradnl" sz="2400"/>
          </a:p>
          <a:p>
            <a:pPr eaLnBrk="0" hangingPunct="0"/>
            <a:endParaRPr lang="es-ES_tradnl" sz="1400"/>
          </a:p>
          <a:p>
            <a:pPr algn="ctr" eaLnBrk="0" hangingPunct="0"/>
            <a:r>
              <a:rPr lang="es-ES_tradnl" sz="2200" b="1">
                <a:solidFill>
                  <a:srgbClr val="006600"/>
                </a:solidFill>
              </a:rPr>
              <a:t>Chemical </a:t>
            </a:r>
            <a:r>
              <a:rPr lang="es-ES_tradnl" sz="2200" b="1">
                <a:sym typeface="Symbol" pitchFamily="18" charset="2"/>
              </a:rPr>
              <a:t></a:t>
            </a:r>
            <a:r>
              <a:rPr lang="es-ES_tradnl"/>
              <a:t> </a:t>
            </a:r>
            <a:r>
              <a:rPr lang="es-ES_tradnl" sz="2200" b="1">
                <a:solidFill>
                  <a:schemeClr val="accent2"/>
                </a:solidFill>
              </a:rPr>
              <a:t>Electric</a:t>
            </a:r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-3175" y="1022350"/>
            <a:ext cx="9255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>
              <a:spcAft>
                <a:spcPct val="25000"/>
              </a:spcAft>
            </a:pPr>
            <a:r>
              <a:rPr lang="en-US" sz="2800"/>
              <a:t>2. Main features (energy conversion mode and efficiency)</a:t>
            </a:r>
          </a:p>
        </p:txBody>
      </p:sp>
      <p:sp>
        <p:nvSpPr>
          <p:cNvPr id="8202" name="AutoShape 10"/>
          <p:cNvSpPr>
            <a:spLocks noChangeArrowheads="1"/>
          </p:cNvSpPr>
          <p:nvPr/>
        </p:nvSpPr>
        <p:spPr bwMode="auto">
          <a:xfrm>
            <a:off x="3317875" y="4937125"/>
            <a:ext cx="2846388" cy="635000"/>
          </a:xfrm>
          <a:prstGeom prst="rightArrow">
            <a:avLst>
              <a:gd name="adj1" fmla="val 39074"/>
              <a:gd name="adj2" fmla="val 70018"/>
            </a:avLst>
          </a:prstGeom>
          <a:gradFill rotWithShape="1">
            <a:gsLst>
              <a:gs pos="0">
                <a:srgbClr val="E53629">
                  <a:alpha val="50000"/>
                </a:srgbClr>
              </a:gs>
              <a:gs pos="50000">
                <a:schemeClr val="bg1"/>
              </a:gs>
              <a:gs pos="100000">
                <a:srgbClr val="E53629">
                  <a:alpha val="50000"/>
                </a:srgb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s-MX" b="1"/>
              <a:t>ENERGY</a:t>
            </a:r>
            <a:endParaRPr lang="es-ES" b="1"/>
          </a:p>
        </p:txBody>
      </p:sp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611188" y="5949950"/>
            <a:ext cx="4549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s-ES_tradnl" sz="2400" b="1">
                <a:solidFill>
                  <a:srgbClr val="003399"/>
                </a:solidFill>
              </a:rPr>
              <a:t>There isn’t any combustion…!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63675"/>
            <a:ext cx="91440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20713" y="857250"/>
            <a:ext cx="8340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/>
              <a:t>3. Types of Fuel Cells and their technological status</a:t>
            </a:r>
            <a:endParaRPr lang="es-ES" sz="2800"/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6746875" y="2479675"/>
            <a:ext cx="195738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s-MX" sz="900" b="1"/>
              <a:t> Needs precise humidity control</a:t>
            </a:r>
            <a:endParaRPr lang="es-ES" sz="9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G_12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360" y="1031332"/>
            <a:ext cx="4244107" cy="56570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" name="Picture 11" descr="NFPT-4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/>
          <a:stretch>
            <a:fillRect/>
          </a:stretch>
        </p:blipFill>
        <p:spPr bwMode="auto">
          <a:xfrm>
            <a:off x="5076056" y="2861204"/>
            <a:ext cx="3886569" cy="291571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3 CuadroTexto"/>
          <p:cNvSpPr txBox="1"/>
          <p:nvPr/>
        </p:nvSpPr>
        <p:spPr>
          <a:xfrm>
            <a:off x="5719936" y="5810830"/>
            <a:ext cx="29290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Microestructura</a:t>
            </a:r>
            <a:r>
              <a:rPr lang="es-ES" dirty="0" smtClean="0"/>
              <a:t> Electrodos</a:t>
            </a:r>
            <a:endParaRPr lang="es-E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788025" y="1052736"/>
            <a:ext cx="43559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s-MX" sz="2800" b="1" dirty="0">
                <a:solidFill>
                  <a:schemeClr val="accent2"/>
                </a:solidFill>
              </a:rPr>
              <a:t>Ensambles Membrana Electrodos (</a:t>
            </a:r>
            <a:r>
              <a:rPr lang="es-MX" sz="2800" b="1" dirty="0">
                <a:solidFill>
                  <a:srgbClr val="CC3300"/>
                </a:solidFill>
              </a:rPr>
              <a:t>MEA</a:t>
            </a:r>
            <a:r>
              <a:rPr lang="es-MX" sz="2800" b="1" dirty="0">
                <a:solidFill>
                  <a:schemeClr val="accent2"/>
                </a:solidFill>
              </a:rPr>
              <a:t>)</a:t>
            </a:r>
            <a:endParaRPr lang="es-ES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49AD1F-17FE-4001-9451-2476A8AAA8FC}" type="slidenum">
              <a:rPr lang="es-ES"/>
              <a:pPr/>
              <a:t>8</a:t>
            </a:fld>
            <a:endParaRPr lang="es-ES"/>
          </a:p>
        </p:txBody>
      </p:sp>
      <p:pic>
        <p:nvPicPr>
          <p:cNvPr id="37890" name="Picture 2" descr="stack letrero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4800" y="1620838"/>
            <a:ext cx="3240088" cy="2430462"/>
          </a:xfrm>
          <a:prstGeom prst="rect">
            <a:avLst/>
          </a:prstGeom>
          <a:noFill/>
        </p:spPr>
      </p:pic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1979613" y="1268413"/>
            <a:ext cx="5051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2000" b="1">
                <a:solidFill>
                  <a:schemeClr val="accent2"/>
                </a:solidFill>
              </a:rPr>
              <a:t>Planta de potencia – Conjunto de celdas</a:t>
            </a:r>
            <a:endParaRPr lang="es-ES" sz="2000" b="1">
              <a:solidFill>
                <a:schemeClr val="accent2"/>
              </a:solidFill>
            </a:endParaRPr>
          </a:p>
        </p:txBody>
      </p:sp>
      <p:pic>
        <p:nvPicPr>
          <p:cNvPr id="37892" name="Picture 4" descr="celda componentes basicos"/>
          <p:cNvPicPr>
            <a:picLocks noChangeAspect="1" noChangeArrowheads="1"/>
          </p:cNvPicPr>
          <p:nvPr/>
        </p:nvPicPr>
        <p:blipFill>
          <a:blip r:embed="rId3" cstate="print"/>
          <a:srcRect t="24147" b="2100"/>
          <a:stretch>
            <a:fillRect/>
          </a:stretch>
        </p:blipFill>
        <p:spPr bwMode="auto">
          <a:xfrm>
            <a:off x="395288" y="2043113"/>
            <a:ext cx="3024187" cy="167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92150" y="3589338"/>
            <a:ext cx="2249488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b="1">
                <a:solidFill>
                  <a:srgbClr val="CC3300"/>
                </a:solidFill>
              </a:rPr>
              <a:t>celda unitaria</a:t>
            </a:r>
          </a:p>
          <a:p>
            <a:pPr algn="ctr"/>
            <a:r>
              <a:rPr lang="es-MX" sz="1400" b="1">
                <a:solidFill>
                  <a:srgbClr val="CC3300"/>
                </a:solidFill>
              </a:rPr>
              <a:t>Ensambles (MEA’s)</a:t>
            </a:r>
          </a:p>
          <a:p>
            <a:pPr algn="ctr"/>
            <a:r>
              <a:rPr lang="es-MX" sz="1400" b="1">
                <a:solidFill>
                  <a:srgbClr val="CC3300"/>
                </a:solidFill>
              </a:rPr>
              <a:t>corazón de la tecnología</a:t>
            </a:r>
            <a:endParaRPr lang="es-ES" sz="1400" b="1">
              <a:solidFill>
                <a:srgbClr val="CC3300"/>
              </a:solidFill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6070600" y="3857625"/>
            <a:ext cx="2254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s-MX" b="1">
                <a:solidFill>
                  <a:srgbClr val="333399"/>
                </a:solidFill>
              </a:rPr>
              <a:t>conjunto de celdas</a:t>
            </a:r>
          </a:p>
          <a:p>
            <a:pPr algn="ctr"/>
            <a:r>
              <a:rPr lang="es-MX" sz="1400" b="1">
                <a:solidFill>
                  <a:srgbClr val="333399"/>
                </a:solidFill>
              </a:rPr>
              <a:t>planta de potencia</a:t>
            </a:r>
            <a:endParaRPr lang="es-ES" sz="1400" b="1">
              <a:solidFill>
                <a:srgbClr val="333399"/>
              </a:solidFill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3851275" y="2244725"/>
            <a:ext cx="135890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s-MX" sz="1600" b="1"/>
              <a:t>    </a:t>
            </a:r>
            <a:r>
              <a:rPr lang="es-MX" sz="1400" b="1"/>
              <a:t>Ingeniería</a:t>
            </a:r>
          </a:p>
          <a:p>
            <a:endParaRPr lang="es-MX" sz="500" b="1"/>
          </a:p>
          <a:p>
            <a:pPr>
              <a:buFontTx/>
              <a:buChar char="•"/>
            </a:pPr>
            <a:r>
              <a:rPr lang="es-MX" sz="1400" b="1"/>
              <a:t> diseño</a:t>
            </a:r>
          </a:p>
          <a:p>
            <a:pPr>
              <a:buFontTx/>
              <a:buChar char="•"/>
            </a:pPr>
            <a:r>
              <a:rPr lang="es-MX" sz="1400" b="1"/>
              <a:t> modelos</a:t>
            </a:r>
          </a:p>
          <a:p>
            <a:pPr>
              <a:buFontTx/>
              <a:buChar char="•"/>
            </a:pPr>
            <a:r>
              <a:rPr lang="es-MX" sz="1400" b="1"/>
              <a:t> simulación</a:t>
            </a:r>
          </a:p>
          <a:p>
            <a:pPr>
              <a:buFontTx/>
              <a:buChar char="•"/>
            </a:pPr>
            <a:r>
              <a:rPr lang="es-MX" sz="1400" b="1"/>
              <a:t> innovación</a:t>
            </a:r>
          </a:p>
          <a:p>
            <a:pPr>
              <a:buFontTx/>
              <a:buChar char="•"/>
            </a:pPr>
            <a:r>
              <a:rPr lang="es-MX" sz="1400" b="1"/>
              <a:t> manufactura</a:t>
            </a:r>
            <a:endParaRPr lang="es-ES" sz="1400" b="1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3851275" y="3878263"/>
            <a:ext cx="1512888" cy="0"/>
          </a:xfrm>
          <a:prstGeom prst="line">
            <a:avLst/>
          </a:prstGeom>
          <a:noFill/>
          <a:ln w="38100">
            <a:solidFill>
              <a:srgbClr val="3366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323850" y="4979988"/>
            <a:ext cx="83518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s-MX" sz="1600">
                <a:solidFill>
                  <a:schemeClr val="accent2"/>
                </a:solidFill>
              </a:rPr>
              <a:t>La I&amp;D necesarios para integrar una planta de potencia a partir de tecnología de celdas de combustible, requiere de elementos adicionales de ingeniería, para alcanzar los niveles de voltaje, corriente y por lo tanto potencia eléctrica útiles para aplicaciones reales.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DDD6-0F3D-44B2-B200-12D58E3DF81E}" type="slidenum">
              <a:rPr lang="es-ES"/>
              <a:pPr/>
              <a:t>9</a:t>
            </a:fld>
            <a:endParaRPr lang="es-ES"/>
          </a:p>
        </p:txBody>
      </p:sp>
      <p:pic>
        <p:nvPicPr>
          <p:cNvPr id="119813" name="Picture 5" descr="DSC000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647700"/>
            <a:ext cx="4462462" cy="5949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19814" name="Picture 6" descr="DSC0009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557338"/>
            <a:ext cx="3727450" cy="49688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9812" name="Rectangle 4"/>
          <p:cNvSpPr>
            <a:spLocks noChangeArrowheads="1"/>
          </p:cNvSpPr>
          <p:nvPr/>
        </p:nvSpPr>
        <p:spPr bwMode="auto">
          <a:xfrm>
            <a:off x="-180975" y="836613"/>
            <a:ext cx="51482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s-MX" sz="3200" b="1">
                <a:solidFill>
                  <a:schemeClr val="accent2"/>
                </a:solidFill>
              </a:rPr>
              <a:t>Planta de Potencia, 1kW</a:t>
            </a:r>
            <a:endParaRPr lang="es-ES" sz="32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1094</Words>
  <Application>Microsoft Office PowerPoint</Application>
  <PresentationFormat>Presentación en pantalla (4:3)</PresentationFormat>
  <Paragraphs>218</Paragraphs>
  <Slides>39</Slides>
  <Notes>0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1" baseType="lpstr">
      <vt:lpstr>Diseño predeterminado</vt:lpstr>
      <vt:lpstr>Chart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</vt:vector>
  </TitlesOfParts>
  <Company>Instituto de Investigaciones Electricas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Ulises Cano Castillo</dc:creator>
  <cp:lastModifiedBy>Valued eMachines Customer</cp:lastModifiedBy>
  <cp:revision>84</cp:revision>
  <dcterms:created xsi:type="dcterms:W3CDTF">2007-07-03T16:45:05Z</dcterms:created>
  <dcterms:modified xsi:type="dcterms:W3CDTF">2010-09-27T06:42:10Z</dcterms:modified>
</cp:coreProperties>
</file>